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39" r:id="rId6"/>
    <p:sldMasterId id="2147483774" r:id="rId7"/>
    <p:sldMasterId id="2147483806" r:id="rId8"/>
    <p:sldMasterId id="2147483819" r:id="rId9"/>
    <p:sldMasterId id="2147483833" r:id="rId10"/>
  </p:sldMasterIdLst>
  <p:notesMasterIdLst>
    <p:notesMasterId r:id="rId26"/>
  </p:notesMasterIdLst>
  <p:handoutMasterIdLst>
    <p:handoutMasterId r:id="rId27"/>
  </p:handoutMasterIdLst>
  <p:sldIdLst>
    <p:sldId id="290" r:id="rId11"/>
    <p:sldId id="2145706081" r:id="rId12"/>
    <p:sldId id="2145706082" r:id="rId13"/>
    <p:sldId id="2145705969" r:id="rId14"/>
    <p:sldId id="2145705998" r:id="rId15"/>
    <p:sldId id="2145706020" r:id="rId16"/>
    <p:sldId id="2145706069" r:id="rId17"/>
    <p:sldId id="2145706074" r:id="rId18"/>
    <p:sldId id="1152" r:id="rId19"/>
    <p:sldId id="893" r:id="rId20"/>
    <p:sldId id="2145706083" r:id="rId21"/>
    <p:sldId id="4482" r:id="rId22"/>
    <p:sldId id="2145706084" r:id="rId23"/>
    <p:sldId id="2145706085" r:id="rId24"/>
    <p:sldId id="273" r:id="rId25"/>
  </p:sldIdLst>
  <p:sldSz cx="12192000" cy="6858000"/>
  <p:notesSz cx="6858000" cy="9144000"/>
  <p:defaultTextStyle>
    <a:defPPr>
      <a:defRPr lang="LID4096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DB87A-2307-5253-5B8B-425A6C3A71B7}" name="Jan droge" initials="Jd" userId="S::jan.droge@broadbandeurope.eu::d7f4c6e5-aca4-443a-8de1-af1b5213a11c" providerId="AD"/>
  <p188:author id="{6B75CD8E-C91E-0CAC-C28B-ED59F40EE491}" name="Anca Wlizlo" initials="AW" userId="S::anca.wlizlo@schumanassociates.com::98eefba8-c10b-4c33-a03e-6c5924675c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ya Lane-Spollen" initials="" lastIdx="3" clrIdx="0"/>
  <p:cmAuthor id="2" name="Isane Aparicio" initials="" lastIdx="1" clrIdx="1"/>
  <p:cmAuthor id="3" name="Isane Aparicio" initials="IA" lastIdx="1" clrIdx="2">
    <p:extLst>
      <p:ext uri="{19B8F6BF-5375-455C-9EA6-DF929625EA0E}">
        <p15:presenceInfo xmlns:p15="http://schemas.microsoft.com/office/powerpoint/2012/main" userId="Isane Aparic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2FF"/>
    <a:srgbClr val="DBF0FF"/>
    <a:srgbClr val="27457B"/>
    <a:srgbClr val="013D73"/>
    <a:srgbClr val="292E97"/>
    <a:srgbClr val="023E74"/>
    <a:srgbClr val="D00000"/>
    <a:srgbClr val="EBFE76"/>
    <a:srgbClr val="FFFFFF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830" autoAdjust="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32" Type="http://schemas.openxmlformats.org/officeDocument/2006/relationships/tableStyles" Target="tableStyles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ri\Documents\Schuman\Digital%20Europe\DEP%20budg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93-4C98-9611-774DDA2F99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93-4C98-9611-774DDA2F99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93-4C98-9611-774DDA2F99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93-4C98-9611-774DDA2F99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93-4C98-9611-774DDA2F99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9AA14AF-D204-4BB6-A7C1-C8DEF0713E2C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93-4C98-9611-774DDA2F99F3}"/>
                </c:ext>
              </c:extLst>
            </c:dLbl>
            <c:dLbl>
              <c:idx val="1"/>
              <c:layout>
                <c:manualLayout>
                  <c:x val="3.4809728743589894E-3"/>
                  <c:y val="-1.2467496157655144E-2"/>
                </c:manualLayout>
              </c:layout>
              <c:tx>
                <c:rich>
                  <a:bodyPr/>
                  <a:lstStyle/>
                  <a:p>
                    <a:fld id="{1FC6A189-19D3-4FE7-B718-0064AAD9E722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93-4C98-9611-774DDA2F99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8BE46B9-D8E5-472A-B86B-5C1956307B2D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93-4C98-9611-774DDA2F99F3}"/>
                </c:ext>
              </c:extLst>
            </c:dLbl>
            <c:dLbl>
              <c:idx val="3"/>
              <c:layout>
                <c:manualLayout>
                  <c:x val="-1.1603242914529964E-3"/>
                  <c:y val="-7.4804976945930723E-3"/>
                </c:manualLayout>
              </c:layout>
              <c:tx>
                <c:rich>
                  <a:bodyPr/>
                  <a:lstStyle/>
                  <a:p>
                    <a:fld id="{2E92787C-9365-4B4B-8507-0FB3CA0804AA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93-4C98-9611-774DDA2F99F3}"/>
                </c:ext>
              </c:extLst>
            </c:dLbl>
            <c:dLbl>
              <c:idx val="4"/>
              <c:layout>
                <c:manualLayout>
                  <c:x val="2.3206485829059928E-3"/>
                  <c:y val="-9.1427248980755537E-17"/>
                </c:manualLayout>
              </c:layout>
              <c:tx>
                <c:rich>
                  <a:bodyPr/>
                  <a:lstStyle/>
                  <a:p>
                    <a:fld id="{C7BE1E95-8BB3-4BBE-A8A4-5BE9432FE0F0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A93-4C98-9611-774DDA2F9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Foaie1!$B$2:$B$6</c:f>
              <c:strCache>
                <c:ptCount val="5"/>
                <c:pt idx="0">
                  <c:v>High Performance Computing</c:v>
                </c:pt>
                <c:pt idx="1">
                  <c:v>Artificial Intelligence, Cloud and Data</c:v>
                </c:pt>
                <c:pt idx="2">
                  <c:v>Cybersecurity</c:v>
                </c:pt>
                <c:pt idx="3">
                  <c:v>Advanced Digital Skills</c:v>
                </c:pt>
                <c:pt idx="4">
                  <c:v>Deployments and Best Practice (Interoperability)</c:v>
                </c:pt>
              </c:strCache>
            </c:strRef>
          </c:cat>
          <c:val>
            <c:numRef>
              <c:f>Foaie1!$C$2:$C$6</c:f>
              <c:numCache>
                <c:formatCode>[$€-2]\ #,##0.000</c:formatCode>
                <c:ptCount val="5"/>
                <c:pt idx="0">
                  <c:v>2.2269999999999999</c:v>
                </c:pt>
                <c:pt idx="1">
                  <c:v>2.0619999999999998</c:v>
                </c:pt>
                <c:pt idx="2">
                  <c:v>1.65</c:v>
                </c:pt>
                <c:pt idx="3">
                  <c:v>0.55700000000000005</c:v>
                </c:pt>
                <c:pt idx="4">
                  <c:v>1.0720000000000001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93-4C98-9611-774DDA2F99F3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A93-4C98-9611-774DDA2F99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A93-4C98-9611-774DDA2F99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A93-4C98-9611-774DDA2F99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A93-4C98-9611-774DDA2F99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A93-4C98-9611-774DDA2F99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Foaie1!$B$2:$B$6</c:f>
              <c:strCache>
                <c:ptCount val="5"/>
                <c:pt idx="0">
                  <c:v>High Performance Computing</c:v>
                </c:pt>
                <c:pt idx="1">
                  <c:v>Artificial Intelligence, Cloud and Data</c:v>
                </c:pt>
                <c:pt idx="2">
                  <c:v>Cybersecurity</c:v>
                </c:pt>
                <c:pt idx="3">
                  <c:v>Advanced Digital Skills</c:v>
                </c:pt>
                <c:pt idx="4">
                  <c:v>Deployments and Best Practice (Interoperability)</c:v>
                </c:pt>
              </c:strCache>
            </c:strRef>
          </c:cat>
          <c:val>
            <c:numRef>
              <c:f>Foaie1!$D$2:$D$6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A93-4C98-9611-774DDA2F9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099888"/>
        <c:axId val="300096528"/>
      </c:barChart>
      <c:catAx>
        <c:axId val="30009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00096528"/>
        <c:crosses val="autoZero"/>
        <c:auto val="1"/>
        <c:lblAlgn val="ctr"/>
        <c:lblOffset val="100"/>
        <c:noMultiLvlLbl val="0"/>
      </c:catAx>
      <c:valAx>
        <c:axId val="300096528"/>
        <c:scaling>
          <c:orientation val="minMax"/>
        </c:scaling>
        <c:delete val="1"/>
        <c:axPos val="l"/>
        <c:numFmt formatCode="[$€-2]\ #,##0.000" sourceLinked="1"/>
        <c:majorTickMark val="out"/>
        <c:minorTickMark val="none"/>
        <c:tickLblPos val="nextTo"/>
        <c:crossAx val="30009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E489F-F0B2-43A9-A9CA-055D540F9285}" type="doc">
      <dgm:prSet loTypeId="urn:microsoft.com/office/officeart/2005/8/layout/chevron1" loCatId="process" qsTypeId="urn:microsoft.com/office/officeart/2005/8/quickstyle/simple5" qsCatId="simple" csTypeId="urn:microsoft.com/office/officeart/2005/8/colors/accent0_1" csCatId="mainScheme" phldr="1"/>
      <dgm:spPr/>
    </dgm:pt>
    <dgm:pt modelId="{18D95BBF-2D88-4F07-9763-075A3F4643CB}">
      <dgm:prSet phldrT="[Testo]" custT="1"/>
      <dgm:spPr/>
      <dgm:t>
        <a:bodyPr/>
        <a:lstStyle/>
        <a:p>
          <a:r>
            <a:rPr lang="en-BE" sz="1200" b="1" kern="1200">
              <a:solidFill>
                <a:srgbClr val="002060"/>
              </a:solidFill>
              <a:latin typeface="Georgia" panose="02040502050405020303" pitchFamily="18" charset="0"/>
              <a:ea typeface="+mn-ea"/>
              <a:cs typeface="+mn-cs"/>
            </a:rPr>
            <a:t>EU </a:t>
          </a:r>
          <a:r>
            <a:rPr lang="it-IT" sz="1200" b="1" kern="1200">
              <a:solidFill>
                <a:srgbClr val="002060"/>
              </a:solidFill>
              <a:latin typeface="Georgia" panose="02040502050405020303" pitchFamily="18" charset="0"/>
              <a:ea typeface="+mn-ea"/>
              <a:cs typeface="+mn-cs"/>
            </a:rPr>
            <a:t>w</a:t>
          </a:r>
          <a:r>
            <a:rPr lang="en-BE" sz="1200" b="1" kern="1200">
              <a:solidFill>
                <a:srgbClr val="002060"/>
              </a:solidFill>
              <a:latin typeface="Georgia" panose="02040502050405020303" pitchFamily="18" charset="0"/>
              <a:ea typeface="+mn-ea"/>
              <a:cs typeface="+mn-cs"/>
            </a:rPr>
            <a:t>ide collective effort</a:t>
          </a:r>
          <a:endParaRPr lang="it-IT" sz="1200" b="1" kern="1200">
            <a:solidFill>
              <a:srgbClr val="002060"/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EA1F040A-29B1-411A-9343-DC8F6A50C795}" type="parTrans" cxnId="{69BFA86A-BF06-4B86-B60A-553F5A3D9CC3}">
      <dgm:prSet/>
      <dgm:spPr/>
      <dgm:t>
        <a:bodyPr/>
        <a:lstStyle/>
        <a:p>
          <a:endParaRPr lang="it-IT" sz="1200">
            <a:solidFill>
              <a:srgbClr val="002060"/>
            </a:solidFill>
          </a:endParaRPr>
        </a:p>
      </dgm:t>
    </dgm:pt>
    <dgm:pt modelId="{3A490B94-9DF8-46F7-9501-78D6AD6367B6}" type="sibTrans" cxnId="{69BFA86A-BF06-4B86-B60A-553F5A3D9CC3}">
      <dgm:prSet/>
      <dgm:spPr/>
      <dgm:t>
        <a:bodyPr/>
        <a:lstStyle/>
        <a:p>
          <a:endParaRPr lang="it-IT" sz="1200">
            <a:solidFill>
              <a:srgbClr val="002060"/>
            </a:solidFill>
          </a:endParaRPr>
        </a:p>
      </dgm:t>
    </dgm:pt>
    <dgm:pt modelId="{ADCE854D-1ED3-493B-9549-34AD66C94E4F}">
      <dgm:prSet phldrT="[Testo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BE" sz="1200" b="1">
              <a:solidFill>
                <a:srgbClr val="002060"/>
              </a:solidFill>
              <a:latin typeface="Georgia" panose="02040502050405020303" pitchFamily="18" charset="0"/>
            </a:rPr>
            <a:t>National, regional and local</a:t>
          </a:r>
          <a:r>
            <a:rPr lang="en-US" sz="1200" b="1">
              <a:solidFill>
                <a:srgbClr val="002060"/>
              </a:solidFill>
              <a:latin typeface="Georgia" panose="02040502050405020303" pitchFamily="18" charset="0"/>
            </a:rPr>
            <a:t> level</a:t>
          </a:r>
          <a:endParaRPr lang="it-IT" sz="12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AECBE7F1-1EC0-4CE3-9A56-21F84E2F8625}" type="parTrans" cxnId="{A9D306F5-1400-41AD-A29E-A9FC101241B9}">
      <dgm:prSet/>
      <dgm:spPr/>
      <dgm:t>
        <a:bodyPr/>
        <a:lstStyle/>
        <a:p>
          <a:endParaRPr lang="it-IT" sz="1200">
            <a:solidFill>
              <a:srgbClr val="002060"/>
            </a:solidFill>
          </a:endParaRPr>
        </a:p>
      </dgm:t>
    </dgm:pt>
    <dgm:pt modelId="{7C1EF925-71C9-4907-9C85-639292BEB51A}" type="sibTrans" cxnId="{A9D306F5-1400-41AD-A29E-A9FC101241B9}">
      <dgm:prSet/>
      <dgm:spPr/>
      <dgm:t>
        <a:bodyPr/>
        <a:lstStyle/>
        <a:p>
          <a:endParaRPr lang="it-IT" sz="1200">
            <a:solidFill>
              <a:srgbClr val="002060"/>
            </a:solidFill>
          </a:endParaRPr>
        </a:p>
      </dgm:t>
    </dgm:pt>
    <dgm:pt modelId="{F074960C-7BA5-4ABA-B3CE-D3DE42E56B46}" type="pres">
      <dgm:prSet presAssocID="{1F6E489F-F0B2-43A9-A9CA-055D540F9285}" presName="Name0" presStyleCnt="0">
        <dgm:presLayoutVars>
          <dgm:dir/>
          <dgm:animLvl val="lvl"/>
          <dgm:resizeHandles val="exact"/>
        </dgm:presLayoutVars>
      </dgm:prSet>
      <dgm:spPr/>
    </dgm:pt>
    <dgm:pt modelId="{557AE33E-DBEC-4D28-BA48-216E5047DD1E}" type="pres">
      <dgm:prSet presAssocID="{18D95BBF-2D88-4F07-9763-075A3F4643CB}" presName="parTxOnly" presStyleLbl="node1" presStyleIdx="0" presStyleCnt="2" custScaleX="655490" custScaleY="138176">
        <dgm:presLayoutVars>
          <dgm:chMax val="0"/>
          <dgm:chPref val="0"/>
          <dgm:bulletEnabled val="1"/>
        </dgm:presLayoutVars>
      </dgm:prSet>
      <dgm:spPr/>
    </dgm:pt>
    <dgm:pt modelId="{E8AFE44C-3AED-40BB-8A18-17516A4DD45A}" type="pres">
      <dgm:prSet presAssocID="{3A490B94-9DF8-46F7-9501-78D6AD6367B6}" presName="parTxOnlySpace" presStyleCnt="0"/>
      <dgm:spPr/>
    </dgm:pt>
    <dgm:pt modelId="{BECA1B8E-E583-4EB7-BA30-FFB0672895F0}" type="pres">
      <dgm:prSet presAssocID="{ADCE854D-1ED3-493B-9549-34AD66C94E4F}" presName="parTxOnly" presStyleLbl="node1" presStyleIdx="1" presStyleCnt="2" custScaleX="323322" custScaleY="138176">
        <dgm:presLayoutVars>
          <dgm:chMax val="0"/>
          <dgm:chPref val="0"/>
          <dgm:bulletEnabled val="1"/>
        </dgm:presLayoutVars>
      </dgm:prSet>
      <dgm:spPr/>
    </dgm:pt>
  </dgm:ptLst>
  <dgm:cxnLst>
    <dgm:cxn modelId="{DE23E706-C419-49DD-BC9E-4D4DB589D17E}" type="presOf" srcId="{ADCE854D-1ED3-493B-9549-34AD66C94E4F}" destId="{BECA1B8E-E583-4EB7-BA30-FFB0672895F0}" srcOrd="0" destOrd="0" presId="urn:microsoft.com/office/officeart/2005/8/layout/chevron1"/>
    <dgm:cxn modelId="{69BFA86A-BF06-4B86-B60A-553F5A3D9CC3}" srcId="{1F6E489F-F0B2-43A9-A9CA-055D540F9285}" destId="{18D95BBF-2D88-4F07-9763-075A3F4643CB}" srcOrd="0" destOrd="0" parTransId="{EA1F040A-29B1-411A-9343-DC8F6A50C795}" sibTransId="{3A490B94-9DF8-46F7-9501-78D6AD6367B6}"/>
    <dgm:cxn modelId="{0E09D387-F284-4F92-BA4C-D3280F5FD6D0}" type="presOf" srcId="{1F6E489F-F0B2-43A9-A9CA-055D540F9285}" destId="{F074960C-7BA5-4ABA-B3CE-D3DE42E56B46}" srcOrd="0" destOrd="0" presId="urn:microsoft.com/office/officeart/2005/8/layout/chevron1"/>
    <dgm:cxn modelId="{A9D306F5-1400-41AD-A29E-A9FC101241B9}" srcId="{1F6E489F-F0B2-43A9-A9CA-055D540F9285}" destId="{ADCE854D-1ED3-493B-9549-34AD66C94E4F}" srcOrd="1" destOrd="0" parTransId="{AECBE7F1-1EC0-4CE3-9A56-21F84E2F8625}" sibTransId="{7C1EF925-71C9-4907-9C85-639292BEB51A}"/>
    <dgm:cxn modelId="{DC6150F9-41EF-48F8-962D-22EAD81279D1}" type="presOf" srcId="{18D95BBF-2D88-4F07-9763-075A3F4643CB}" destId="{557AE33E-DBEC-4D28-BA48-216E5047DD1E}" srcOrd="0" destOrd="0" presId="urn:microsoft.com/office/officeart/2005/8/layout/chevron1"/>
    <dgm:cxn modelId="{9712C823-C6D3-4927-9AB7-D3AA5E1F8AE7}" type="presParOf" srcId="{F074960C-7BA5-4ABA-B3CE-D3DE42E56B46}" destId="{557AE33E-DBEC-4D28-BA48-216E5047DD1E}" srcOrd="0" destOrd="0" presId="urn:microsoft.com/office/officeart/2005/8/layout/chevron1"/>
    <dgm:cxn modelId="{8B91158B-314C-4B96-9144-5FD415FF10CE}" type="presParOf" srcId="{F074960C-7BA5-4ABA-B3CE-D3DE42E56B46}" destId="{E8AFE44C-3AED-40BB-8A18-17516A4DD45A}" srcOrd="1" destOrd="0" presId="urn:microsoft.com/office/officeart/2005/8/layout/chevron1"/>
    <dgm:cxn modelId="{31958F1B-208A-47CB-A54E-6AF798FCDBEA}" type="presParOf" srcId="{F074960C-7BA5-4ABA-B3CE-D3DE42E56B46}" destId="{BECA1B8E-E583-4EB7-BA30-FFB0672895F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EE386-B907-45EF-8EC4-CA16E11022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169EEE-70A3-4B28-9E67-258246D090B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400" b="1" dirty="0">
              <a:latin typeface="Georgia" panose="02040502050405020303" pitchFamily="18" charset="0"/>
            </a:rPr>
            <a:t>Research &amp; </a:t>
          </a:r>
        </a:p>
        <a:p>
          <a:pPr algn="l"/>
          <a:r>
            <a:rPr lang="en-GB" sz="1400" b="1" dirty="0">
              <a:latin typeface="Georgia" panose="02040502050405020303" pitchFamily="18" charset="0"/>
            </a:rPr>
            <a:t>Innovation</a:t>
          </a:r>
        </a:p>
      </dgm:t>
    </dgm:pt>
    <dgm:pt modelId="{A89F2656-53A3-46C1-9ED7-3E963F79DF0D}" type="parTrans" cxnId="{8C2465B6-3F50-481B-8F09-0C426C3BFDA6}">
      <dgm:prSet/>
      <dgm:spPr/>
      <dgm:t>
        <a:bodyPr/>
        <a:lstStyle/>
        <a:p>
          <a:pPr algn="l"/>
          <a:endParaRPr lang="en-GB" sz="1200" b="1">
            <a:latin typeface="Georgia" panose="02040502050405020303" pitchFamily="18" charset="0"/>
          </a:endParaRPr>
        </a:p>
      </dgm:t>
    </dgm:pt>
    <dgm:pt modelId="{85602458-BB83-4A07-BA14-47A70726B3C7}" type="sibTrans" cxnId="{8C2465B6-3F50-481B-8F09-0C426C3BFDA6}">
      <dgm:prSet/>
      <dgm:spPr/>
      <dgm:t>
        <a:bodyPr/>
        <a:lstStyle/>
        <a:p>
          <a:pPr algn="l"/>
          <a:endParaRPr lang="en-GB" sz="1200" b="1">
            <a:latin typeface="Georgia" panose="02040502050405020303" pitchFamily="18" charset="0"/>
          </a:endParaRPr>
        </a:p>
      </dgm:t>
    </dgm:pt>
    <dgm:pt modelId="{753F71AD-9A22-4B70-8B7C-DE88806923C5}">
      <dgm:prSet phldrT="[Text]" custT="1"/>
      <dgm:spPr>
        <a:solidFill>
          <a:schemeClr val="accent5"/>
        </a:solidFill>
      </dgm:spPr>
      <dgm:t>
        <a:bodyPr/>
        <a:lstStyle/>
        <a:p>
          <a:pPr algn="l"/>
          <a:r>
            <a:rPr lang="en-GB" sz="1400" b="1" dirty="0">
              <a:latin typeface="Georgia" panose="02040502050405020303" pitchFamily="18" charset="0"/>
            </a:rPr>
            <a:t>Demonstration, pilots,</a:t>
          </a:r>
        </a:p>
        <a:p>
          <a:pPr algn="l"/>
          <a:r>
            <a:rPr lang="en-GB" sz="1400" b="1" dirty="0">
              <a:latin typeface="Georgia" panose="02040502050405020303" pitchFamily="18" charset="0"/>
            </a:rPr>
            <a:t> best practice exchange</a:t>
          </a:r>
        </a:p>
      </dgm:t>
    </dgm:pt>
    <dgm:pt modelId="{56B6BC26-FA3C-46C9-9600-1AC2C3663F23}" type="parTrans" cxnId="{806830E0-E1B4-446C-94FF-FE1EB361415C}">
      <dgm:prSet/>
      <dgm:spPr/>
      <dgm:t>
        <a:bodyPr/>
        <a:lstStyle/>
        <a:p>
          <a:pPr algn="l"/>
          <a:endParaRPr lang="en-GB" sz="1200" b="1">
            <a:latin typeface="Georgia" panose="02040502050405020303" pitchFamily="18" charset="0"/>
          </a:endParaRPr>
        </a:p>
      </dgm:t>
    </dgm:pt>
    <dgm:pt modelId="{EA1DC412-F963-4932-8146-C5F0CAD08F96}" type="sibTrans" cxnId="{806830E0-E1B4-446C-94FF-FE1EB361415C}">
      <dgm:prSet/>
      <dgm:spPr/>
      <dgm:t>
        <a:bodyPr/>
        <a:lstStyle/>
        <a:p>
          <a:pPr algn="l"/>
          <a:endParaRPr lang="en-GB" sz="1200" b="1">
            <a:latin typeface="Georgia" panose="02040502050405020303" pitchFamily="18" charset="0"/>
          </a:endParaRPr>
        </a:p>
      </dgm:t>
    </dgm:pt>
    <dgm:pt modelId="{1ADB69AF-E8DC-4963-8892-BA2E2F00F312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GB" sz="1400" b="1" dirty="0">
              <a:latin typeface="Georgia" panose="02040502050405020303" pitchFamily="18" charset="0"/>
            </a:rPr>
            <a:t>Deployments</a:t>
          </a:r>
        </a:p>
      </dgm:t>
    </dgm:pt>
    <dgm:pt modelId="{164F12B0-3826-45B2-B0C4-5688BF591164}" type="parTrans" cxnId="{112679EA-4A93-4733-A7E2-FD8F28CB46E7}">
      <dgm:prSet/>
      <dgm:spPr/>
      <dgm:t>
        <a:bodyPr/>
        <a:lstStyle/>
        <a:p>
          <a:pPr algn="l"/>
          <a:endParaRPr lang="en-GB" sz="1200" b="1">
            <a:latin typeface="Georgia" panose="02040502050405020303" pitchFamily="18" charset="0"/>
          </a:endParaRPr>
        </a:p>
      </dgm:t>
    </dgm:pt>
    <dgm:pt modelId="{CB68DF10-7318-4CB2-A4EE-A6CDF7CF2A33}" type="sibTrans" cxnId="{112679EA-4A93-4733-A7E2-FD8F28CB46E7}">
      <dgm:prSet/>
      <dgm:spPr/>
      <dgm:t>
        <a:bodyPr/>
        <a:lstStyle/>
        <a:p>
          <a:pPr algn="l"/>
          <a:endParaRPr lang="en-GB" sz="1200" b="1">
            <a:latin typeface="Georgia" panose="02040502050405020303" pitchFamily="18" charset="0"/>
          </a:endParaRPr>
        </a:p>
      </dgm:t>
    </dgm:pt>
    <dgm:pt modelId="{863BE05B-7A66-4B90-A6E4-F13995A6D8B8}" type="pres">
      <dgm:prSet presAssocID="{BF2EE386-B907-45EF-8EC4-CA16E1102219}" presName="Name0" presStyleCnt="0">
        <dgm:presLayoutVars>
          <dgm:dir/>
          <dgm:animLvl val="lvl"/>
          <dgm:resizeHandles val="exact"/>
        </dgm:presLayoutVars>
      </dgm:prSet>
      <dgm:spPr/>
    </dgm:pt>
    <dgm:pt modelId="{5A07BE18-5906-4CC8-93B4-6D7E81FA2C03}" type="pres">
      <dgm:prSet presAssocID="{95169EEE-70A3-4B28-9E67-258246D090BD}" presName="parTxOnly" presStyleLbl="node1" presStyleIdx="0" presStyleCnt="3" custScaleX="28609">
        <dgm:presLayoutVars>
          <dgm:chMax val="0"/>
          <dgm:chPref val="0"/>
          <dgm:bulletEnabled val="1"/>
        </dgm:presLayoutVars>
      </dgm:prSet>
      <dgm:spPr/>
    </dgm:pt>
    <dgm:pt modelId="{FCA1504D-DF9E-4366-ACD2-F831ACDFCF38}" type="pres">
      <dgm:prSet presAssocID="{85602458-BB83-4A07-BA14-47A70726B3C7}" presName="parTxOnlySpace" presStyleCnt="0"/>
      <dgm:spPr/>
    </dgm:pt>
    <dgm:pt modelId="{94CB36FD-3014-4F70-9A49-D10FF1761CC6}" type="pres">
      <dgm:prSet presAssocID="{753F71AD-9A22-4B70-8B7C-DE88806923C5}" presName="parTxOnly" presStyleLbl="node1" presStyleIdx="1" presStyleCnt="3" custScaleX="52664" custLinFactNeighborX="30357" custLinFactNeighborY="843">
        <dgm:presLayoutVars>
          <dgm:chMax val="0"/>
          <dgm:chPref val="0"/>
          <dgm:bulletEnabled val="1"/>
        </dgm:presLayoutVars>
      </dgm:prSet>
      <dgm:spPr/>
    </dgm:pt>
    <dgm:pt modelId="{E5D1E7C9-2380-451D-85F7-82915D1B4730}" type="pres">
      <dgm:prSet presAssocID="{EA1DC412-F963-4932-8146-C5F0CAD08F96}" presName="parTxOnlySpace" presStyleCnt="0"/>
      <dgm:spPr/>
    </dgm:pt>
    <dgm:pt modelId="{0A192305-57B1-4C52-A35F-319526B8B36B}" type="pres">
      <dgm:prSet presAssocID="{1ADB69AF-E8DC-4963-8892-BA2E2F00F312}" presName="parTxOnly" presStyleLbl="node1" presStyleIdx="2" presStyleCnt="3" custScaleX="48900" custLinFactNeighborX="24281" custLinFactNeighborY="1872">
        <dgm:presLayoutVars>
          <dgm:chMax val="0"/>
          <dgm:chPref val="0"/>
          <dgm:bulletEnabled val="1"/>
        </dgm:presLayoutVars>
      </dgm:prSet>
      <dgm:spPr/>
    </dgm:pt>
  </dgm:ptLst>
  <dgm:cxnLst>
    <dgm:cxn modelId="{2249AB63-11D1-4EBE-ACEB-367549646034}" type="presOf" srcId="{95169EEE-70A3-4B28-9E67-258246D090BD}" destId="{5A07BE18-5906-4CC8-93B4-6D7E81FA2C03}" srcOrd="0" destOrd="0" presId="urn:microsoft.com/office/officeart/2005/8/layout/chevron1"/>
    <dgm:cxn modelId="{16C8149B-97ED-4DD5-A4D0-06B5FFF8496C}" type="presOf" srcId="{BF2EE386-B907-45EF-8EC4-CA16E1102219}" destId="{863BE05B-7A66-4B90-A6E4-F13995A6D8B8}" srcOrd="0" destOrd="0" presId="urn:microsoft.com/office/officeart/2005/8/layout/chevron1"/>
    <dgm:cxn modelId="{8C2465B6-3F50-481B-8F09-0C426C3BFDA6}" srcId="{BF2EE386-B907-45EF-8EC4-CA16E1102219}" destId="{95169EEE-70A3-4B28-9E67-258246D090BD}" srcOrd="0" destOrd="0" parTransId="{A89F2656-53A3-46C1-9ED7-3E963F79DF0D}" sibTransId="{85602458-BB83-4A07-BA14-47A70726B3C7}"/>
    <dgm:cxn modelId="{8E9166D2-4FEB-4D32-BFF6-B446990E7312}" type="presOf" srcId="{753F71AD-9A22-4B70-8B7C-DE88806923C5}" destId="{94CB36FD-3014-4F70-9A49-D10FF1761CC6}" srcOrd="0" destOrd="0" presId="urn:microsoft.com/office/officeart/2005/8/layout/chevron1"/>
    <dgm:cxn modelId="{806830E0-E1B4-446C-94FF-FE1EB361415C}" srcId="{BF2EE386-B907-45EF-8EC4-CA16E1102219}" destId="{753F71AD-9A22-4B70-8B7C-DE88806923C5}" srcOrd="1" destOrd="0" parTransId="{56B6BC26-FA3C-46C9-9600-1AC2C3663F23}" sibTransId="{EA1DC412-F963-4932-8146-C5F0CAD08F96}"/>
    <dgm:cxn modelId="{DD3D16E6-CD2E-4CE5-8DC5-286051F023C9}" type="presOf" srcId="{1ADB69AF-E8DC-4963-8892-BA2E2F00F312}" destId="{0A192305-57B1-4C52-A35F-319526B8B36B}" srcOrd="0" destOrd="0" presId="urn:microsoft.com/office/officeart/2005/8/layout/chevron1"/>
    <dgm:cxn modelId="{112679EA-4A93-4733-A7E2-FD8F28CB46E7}" srcId="{BF2EE386-B907-45EF-8EC4-CA16E1102219}" destId="{1ADB69AF-E8DC-4963-8892-BA2E2F00F312}" srcOrd="2" destOrd="0" parTransId="{164F12B0-3826-45B2-B0C4-5688BF591164}" sibTransId="{CB68DF10-7318-4CB2-A4EE-A6CDF7CF2A33}"/>
    <dgm:cxn modelId="{D65EF644-EFB6-4E0C-960E-2160B8AC3F0C}" type="presParOf" srcId="{863BE05B-7A66-4B90-A6E4-F13995A6D8B8}" destId="{5A07BE18-5906-4CC8-93B4-6D7E81FA2C03}" srcOrd="0" destOrd="0" presId="urn:microsoft.com/office/officeart/2005/8/layout/chevron1"/>
    <dgm:cxn modelId="{728AECA1-8BB5-4377-99F5-9B198A20BFBB}" type="presParOf" srcId="{863BE05B-7A66-4B90-A6E4-F13995A6D8B8}" destId="{FCA1504D-DF9E-4366-ACD2-F831ACDFCF38}" srcOrd="1" destOrd="0" presId="urn:microsoft.com/office/officeart/2005/8/layout/chevron1"/>
    <dgm:cxn modelId="{D53F24D6-186E-4D3E-8A83-D6FBB3B5B3BB}" type="presParOf" srcId="{863BE05B-7A66-4B90-A6E4-F13995A6D8B8}" destId="{94CB36FD-3014-4F70-9A49-D10FF1761CC6}" srcOrd="2" destOrd="0" presId="urn:microsoft.com/office/officeart/2005/8/layout/chevron1"/>
    <dgm:cxn modelId="{AD4F9A10-844E-42F9-8CDA-0B5AF26EE2E3}" type="presParOf" srcId="{863BE05B-7A66-4B90-A6E4-F13995A6D8B8}" destId="{E5D1E7C9-2380-451D-85F7-82915D1B4730}" srcOrd="3" destOrd="0" presId="urn:microsoft.com/office/officeart/2005/8/layout/chevron1"/>
    <dgm:cxn modelId="{DFEA03EC-7081-483F-A197-1B8B16848AA9}" type="presParOf" srcId="{863BE05B-7A66-4B90-A6E4-F13995A6D8B8}" destId="{0A192305-57B1-4C52-A35F-319526B8B3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7C2B4-72E7-4F63-969E-4FE3EFEBA432}" type="doc">
      <dgm:prSet loTypeId="urn:microsoft.com/office/officeart/2005/8/layout/hList6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o-RO"/>
        </a:p>
      </dgm:t>
    </dgm:pt>
    <dgm:pt modelId="{2CC3B902-0798-4DE0-8384-C2F9CB983513}">
      <dgm:prSet phldrT="[Text]" custT="1"/>
      <dgm:spPr/>
      <dgm:t>
        <a:bodyPr/>
        <a:lstStyle/>
        <a:p>
          <a:r>
            <a:rPr lang="en-US" sz="1800" b="1" dirty="0">
              <a:latin typeface="Georgia" panose="02040502050405020303" pitchFamily="18" charset="0"/>
            </a:rPr>
            <a:t>Specialized education </a:t>
          </a:r>
          <a:r>
            <a:rPr lang="en-US" sz="1800" b="1" dirty="0" err="1">
              <a:latin typeface="Georgia" panose="02040502050405020303" pitchFamily="18" charset="0"/>
            </a:rPr>
            <a:t>programmes</a:t>
          </a:r>
          <a:r>
            <a:rPr lang="en-US" sz="1800" b="1" dirty="0">
              <a:latin typeface="Georgia" panose="02040502050405020303" pitchFamily="18" charset="0"/>
            </a:rPr>
            <a:t> &amp; modules in key capacity areas</a:t>
          </a:r>
          <a:endParaRPr lang="ro-RO" sz="1800" b="1" dirty="0">
            <a:latin typeface="Georgia" panose="02040502050405020303" pitchFamily="18" charset="0"/>
          </a:endParaRPr>
        </a:p>
      </dgm:t>
    </dgm:pt>
    <dgm:pt modelId="{9A83AD14-54D0-47E1-989E-A7CFF0BDEE51}" type="parTrans" cxnId="{14F0D4F7-6789-40C7-A605-E4957091C7BD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386AD552-E1C6-4DD4-BA88-17AB8D33932F}" type="sibTrans" cxnId="{14F0D4F7-6789-40C7-A605-E4957091C7BD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351A10F3-F916-487A-B517-28D28318BFC2}">
      <dgm:prSet phldrT="[Text]" custT="1"/>
      <dgm:spPr/>
      <dgm:t>
        <a:bodyPr/>
        <a:lstStyle/>
        <a:p>
          <a:r>
            <a:rPr lang="en-US" sz="2000" b="1">
              <a:latin typeface="Georgia" panose="02040502050405020303" pitchFamily="18" charset="0"/>
            </a:rPr>
            <a:t>Traineeships in key capacity areas</a:t>
          </a:r>
          <a:endParaRPr lang="ro-RO" sz="2000" b="1" dirty="0">
            <a:latin typeface="Georgia" panose="02040502050405020303" pitchFamily="18" charset="0"/>
          </a:endParaRPr>
        </a:p>
      </dgm:t>
    </dgm:pt>
    <dgm:pt modelId="{0D2AA6D3-B0E6-4B94-B004-59E11D668402}" type="parTrans" cxnId="{AFF2A035-63AC-42A4-981B-7B6468F399CF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426427D3-BACD-4B94-9703-C08A8B6757B2}" type="sibTrans" cxnId="{AFF2A035-63AC-42A4-981B-7B6468F399CF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4C1A3986-375D-4C57-86FC-A6898EFB0C37}">
      <dgm:prSet phldrT="[Text]" custT="1"/>
      <dgm:spPr/>
      <dgm:t>
        <a:bodyPr/>
        <a:lstStyle/>
        <a:p>
          <a:r>
            <a:rPr lang="en-US" sz="2000" b="1">
              <a:latin typeface="Georgia" panose="02040502050405020303" pitchFamily="18" charset="0"/>
            </a:rPr>
            <a:t>Short term trainings in advanced technologies </a:t>
          </a:r>
          <a:endParaRPr lang="ro-RO" sz="2000" b="1" dirty="0">
            <a:latin typeface="Georgia" panose="02040502050405020303" pitchFamily="18" charset="0"/>
          </a:endParaRPr>
        </a:p>
      </dgm:t>
    </dgm:pt>
    <dgm:pt modelId="{A2F4551C-2B7B-4A9F-92D7-FBF0D905AC3B}" type="parTrans" cxnId="{22D6ACBA-E19B-44B1-84C4-B3FEB740E368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AA5FF3BB-5051-426B-92D2-914486501221}" type="sibTrans" cxnId="{22D6ACBA-E19B-44B1-84C4-B3FEB740E368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20DF6099-C0DE-432E-8B1F-D7BC3F304C83}">
      <dgm:prSet phldrT="[Text]" custT="1"/>
      <dgm:spPr/>
      <dgm:t>
        <a:bodyPr/>
        <a:lstStyle/>
        <a:p>
          <a:r>
            <a:rPr lang="en-US" sz="2000" b="1">
              <a:latin typeface="Georgia" panose="02040502050405020303" pitchFamily="18" charset="0"/>
            </a:rPr>
            <a:t>Digital skills platform</a:t>
          </a:r>
          <a:endParaRPr lang="ro-RO" sz="2000" b="1" dirty="0">
            <a:latin typeface="Georgia" panose="02040502050405020303" pitchFamily="18" charset="0"/>
          </a:endParaRPr>
        </a:p>
      </dgm:t>
    </dgm:pt>
    <dgm:pt modelId="{C9C9B3C2-5421-411C-8D80-E73AE31066C7}" type="parTrans" cxnId="{D24B9BB8-229B-4F2B-B44C-F5A16FDC6359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5BF2088F-EAB4-42BD-A56A-5EECBAB9C465}" type="sibTrans" cxnId="{D24B9BB8-229B-4F2B-B44C-F5A16FDC6359}">
      <dgm:prSet/>
      <dgm:spPr/>
      <dgm:t>
        <a:bodyPr/>
        <a:lstStyle/>
        <a:p>
          <a:endParaRPr lang="ro-RO" sz="2000" b="1">
            <a:latin typeface="Georgia" panose="02040502050405020303" pitchFamily="18" charset="0"/>
          </a:endParaRPr>
        </a:p>
      </dgm:t>
    </dgm:pt>
    <dgm:pt modelId="{FFB7FCDF-3CD9-433B-AAD5-CD4EC6CB0592}">
      <dgm:prSet custT="1"/>
      <dgm:spPr/>
      <dgm:t>
        <a:bodyPr spcFirstLastPara="0" vert="horz" wrap="square" lIns="264332" tIns="0" rIns="264332" bIns="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eorgia" panose="02040502050405020303" pitchFamily="18" charset="0"/>
              <a:ea typeface="+mn-ea"/>
              <a:cs typeface="+mn-cs"/>
            </a:rPr>
            <a:t>Digital transformation of Education</a:t>
          </a:r>
          <a:endParaRPr lang="ro-RO" sz="1600" b="1" kern="1200" dirty="0">
            <a:latin typeface="Georgia" panose="02040502050405020303" pitchFamily="18" charset="0"/>
            <a:ea typeface="+mn-ea"/>
            <a:cs typeface="+mn-cs"/>
          </a:endParaRPr>
        </a:p>
      </dgm:t>
    </dgm:pt>
    <dgm:pt modelId="{52D7224D-0EC2-461C-8CEC-80228693BEC8}" type="parTrans" cxnId="{EC7DBF5B-FC3F-4EFD-8A91-BEB181295D36}">
      <dgm:prSet/>
      <dgm:spPr/>
      <dgm:t>
        <a:bodyPr/>
        <a:lstStyle/>
        <a:p>
          <a:endParaRPr lang="ro-RO"/>
        </a:p>
      </dgm:t>
    </dgm:pt>
    <dgm:pt modelId="{905612BD-10C1-4CF6-82B0-876D79889D62}" type="sibTrans" cxnId="{EC7DBF5B-FC3F-4EFD-8A91-BEB181295D36}">
      <dgm:prSet/>
      <dgm:spPr/>
      <dgm:t>
        <a:bodyPr/>
        <a:lstStyle/>
        <a:p>
          <a:endParaRPr lang="ro-RO"/>
        </a:p>
      </dgm:t>
    </dgm:pt>
    <dgm:pt modelId="{C08CF36F-80A2-4061-997F-A3A9C2C82469}" type="pres">
      <dgm:prSet presAssocID="{A987C2B4-72E7-4F63-969E-4FE3EFEBA432}" presName="Name0" presStyleCnt="0">
        <dgm:presLayoutVars>
          <dgm:dir/>
          <dgm:resizeHandles val="exact"/>
        </dgm:presLayoutVars>
      </dgm:prSet>
      <dgm:spPr/>
    </dgm:pt>
    <dgm:pt modelId="{3F194A2D-F43C-4587-A8F1-D61CDDC225CE}" type="pres">
      <dgm:prSet presAssocID="{2CC3B902-0798-4DE0-8384-C2F9CB983513}" presName="node" presStyleLbl="node1" presStyleIdx="0" presStyleCnt="5">
        <dgm:presLayoutVars>
          <dgm:bulletEnabled val="1"/>
        </dgm:presLayoutVars>
      </dgm:prSet>
      <dgm:spPr/>
    </dgm:pt>
    <dgm:pt modelId="{A0CA4E52-9B4C-4A32-BF32-7C2B31F57BB1}" type="pres">
      <dgm:prSet presAssocID="{386AD552-E1C6-4DD4-BA88-17AB8D33932F}" presName="sibTrans" presStyleCnt="0"/>
      <dgm:spPr/>
    </dgm:pt>
    <dgm:pt modelId="{14B5C6F7-E206-41FE-87B1-907F851C269E}" type="pres">
      <dgm:prSet presAssocID="{351A10F3-F916-487A-B517-28D28318BFC2}" presName="node" presStyleLbl="node1" presStyleIdx="1" presStyleCnt="5" custLinFactNeighborX="26665" custLinFactNeighborY="23">
        <dgm:presLayoutVars>
          <dgm:bulletEnabled val="1"/>
        </dgm:presLayoutVars>
      </dgm:prSet>
      <dgm:spPr/>
    </dgm:pt>
    <dgm:pt modelId="{19DDD202-BD08-47F7-98E9-C79E12D71EC5}" type="pres">
      <dgm:prSet presAssocID="{426427D3-BACD-4B94-9703-C08A8B6757B2}" presName="sibTrans" presStyleCnt="0"/>
      <dgm:spPr/>
    </dgm:pt>
    <dgm:pt modelId="{51D9D540-B765-4C40-A802-82073A8463F1}" type="pres">
      <dgm:prSet presAssocID="{4C1A3986-375D-4C57-86FC-A6898EFB0C37}" presName="node" presStyleLbl="node1" presStyleIdx="2" presStyleCnt="5">
        <dgm:presLayoutVars>
          <dgm:bulletEnabled val="1"/>
        </dgm:presLayoutVars>
      </dgm:prSet>
      <dgm:spPr/>
    </dgm:pt>
    <dgm:pt modelId="{F9654EC5-83C8-486F-90E4-DA8596B72373}" type="pres">
      <dgm:prSet presAssocID="{AA5FF3BB-5051-426B-92D2-914486501221}" presName="sibTrans" presStyleCnt="0"/>
      <dgm:spPr/>
    </dgm:pt>
    <dgm:pt modelId="{CC9FDA69-138E-4ACB-B8DF-B885EA50979B}" type="pres">
      <dgm:prSet presAssocID="{20DF6099-C0DE-432E-8B1F-D7BC3F304C83}" presName="node" presStyleLbl="node1" presStyleIdx="3" presStyleCnt="5">
        <dgm:presLayoutVars>
          <dgm:bulletEnabled val="1"/>
        </dgm:presLayoutVars>
      </dgm:prSet>
      <dgm:spPr/>
    </dgm:pt>
    <dgm:pt modelId="{CB4DF914-8DE5-4844-966D-BB0039FED545}" type="pres">
      <dgm:prSet presAssocID="{5BF2088F-EAB4-42BD-A56A-5EECBAB9C465}" presName="sibTrans" presStyleCnt="0"/>
      <dgm:spPr/>
    </dgm:pt>
    <dgm:pt modelId="{AC28926E-7980-49AD-9D70-8F357D4253DC}" type="pres">
      <dgm:prSet presAssocID="{FFB7FCDF-3CD9-433B-AAD5-CD4EC6CB0592}" presName="node" presStyleLbl="node1" presStyleIdx="4" presStyleCnt="5">
        <dgm:presLayoutVars>
          <dgm:bulletEnabled val="1"/>
        </dgm:presLayoutVars>
      </dgm:prSet>
      <dgm:spPr/>
    </dgm:pt>
  </dgm:ptLst>
  <dgm:cxnLst>
    <dgm:cxn modelId="{AFF2A035-63AC-42A4-981B-7B6468F399CF}" srcId="{A987C2B4-72E7-4F63-969E-4FE3EFEBA432}" destId="{351A10F3-F916-487A-B517-28D28318BFC2}" srcOrd="1" destOrd="0" parTransId="{0D2AA6D3-B0E6-4B94-B004-59E11D668402}" sibTransId="{426427D3-BACD-4B94-9703-C08A8B6757B2}"/>
    <dgm:cxn modelId="{EC7DBF5B-FC3F-4EFD-8A91-BEB181295D36}" srcId="{A987C2B4-72E7-4F63-969E-4FE3EFEBA432}" destId="{FFB7FCDF-3CD9-433B-AAD5-CD4EC6CB0592}" srcOrd="4" destOrd="0" parTransId="{52D7224D-0EC2-461C-8CEC-80228693BEC8}" sibTransId="{905612BD-10C1-4CF6-82B0-876D79889D62}"/>
    <dgm:cxn modelId="{7DD3444F-8273-4372-8A27-B1723D73F310}" type="presOf" srcId="{A987C2B4-72E7-4F63-969E-4FE3EFEBA432}" destId="{C08CF36F-80A2-4061-997F-A3A9C2C82469}" srcOrd="0" destOrd="0" presId="urn:microsoft.com/office/officeart/2005/8/layout/hList6"/>
    <dgm:cxn modelId="{9F5B3D76-60C7-4438-A908-626769C90B8A}" type="presOf" srcId="{351A10F3-F916-487A-B517-28D28318BFC2}" destId="{14B5C6F7-E206-41FE-87B1-907F851C269E}" srcOrd="0" destOrd="0" presId="urn:microsoft.com/office/officeart/2005/8/layout/hList6"/>
    <dgm:cxn modelId="{1718E293-1EC2-41C6-AC30-5406A2AE0F72}" type="presOf" srcId="{4C1A3986-375D-4C57-86FC-A6898EFB0C37}" destId="{51D9D540-B765-4C40-A802-82073A8463F1}" srcOrd="0" destOrd="0" presId="urn:microsoft.com/office/officeart/2005/8/layout/hList6"/>
    <dgm:cxn modelId="{D24B9BB8-229B-4F2B-B44C-F5A16FDC6359}" srcId="{A987C2B4-72E7-4F63-969E-4FE3EFEBA432}" destId="{20DF6099-C0DE-432E-8B1F-D7BC3F304C83}" srcOrd="3" destOrd="0" parTransId="{C9C9B3C2-5421-411C-8D80-E73AE31066C7}" sibTransId="{5BF2088F-EAB4-42BD-A56A-5EECBAB9C465}"/>
    <dgm:cxn modelId="{22D6ACBA-E19B-44B1-84C4-B3FEB740E368}" srcId="{A987C2B4-72E7-4F63-969E-4FE3EFEBA432}" destId="{4C1A3986-375D-4C57-86FC-A6898EFB0C37}" srcOrd="2" destOrd="0" parTransId="{A2F4551C-2B7B-4A9F-92D7-FBF0D905AC3B}" sibTransId="{AA5FF3BB-5051-426B-92D2-914486501221}"/>
    <dgm:cxn modelId="{826541DA-BD2B-4CA5-AD49-F259B7A6F31A}" type="presOf" srcId="{2CC3B902-0798-4DE0-8384-C2F9CB983513}" destId="{3F194A2D-F43C-4587-A8F1-D61CDDC225CE}" srcOrd="0" destOrd="0" presId="urn:microsoft.com/office/officeart/2005/8/layout/hList6"/>
    <dgm:cxn modelId="{892A17E2-2645-43B2-919A-F88C24142C9C}" type="presOf" srcId="{20DF6099-C0DE-432E-8B1F-D7BC3F304C83}" destId="{CC9FDA69-138E-4ACB-B8DF-B885EA50979B}" srcOrd="0" destOrd="0" presId="urn:microsoft.com/office/officeart/2005/8/layout/hList6"/>
    <dgm:cxn modelId="{14F0D4F7-6789-40C7-A605-E4957091C7BD}" srcId="{A987C2B4-72E7-4F63-969E-4FE3EFEBA432}" destId="{2CC3B902-0798-4DE0-8384-C2F9CB983513}" srcOrd="0" destOrd="0" parTransId="{9A83AD14-54D0-47E1-989E-A7CFF0BDEE51}" sibTransId="{386AD552-E1C6-4DD4-BA88-17AB8D33932F}"/>
    <dgm:cxn modelId="{2D42ABFE-9AC3-46EE-A636-29F8F26DB66C}" type="presOf" srcId="{FFB7FCDF-3CD9-433B-AAD5-CD4EC6CB0592}" destId="{AC28926E-7980-49AD-9D70-8F357D4253DC}" srcOrd="0" destOrd="0" presId="urn:microsoft.com/office/officeart/2005/8/layout/hList6"/>
    <dgm:cxn modelId="{E352718A-F0F9-45F3-BBC2-116BD64A427E}" type="presParOf" srcId="{C08CF36F-80A2-4061-997F-A3A9C2C82469}" destId="{3F194A2D-F43C-4587-A8F1-D61CDDC225CE}" srcOrd="0" destOrd="0" presId="urn:microsoft.com/office/officeart/2005/8/layout/hList6"/>
    <dgm:cxn modelId="{E7A47B4E-5F27-4650-8CAA-B270DEA12B9B}" type="presParOf" srcId="{C08CF36F-80A2-4061-997F-A3A9C2C82469}" destId="{A0CA4E52-9B4C-4A32-BF32-7C2B31F57BB1}" srcOrd="1" destOrd="0" presId="urn:microsoft.com/office/officeart/2005/8/layout/hList6"/>
    <dgm:cxn modelId="{4C8BA945-1BE5-4891-B117-64AFA007B5DD}" type="presParOf" srcId="{C08CF36F-80A2-4061-997F-A3A9C2C82469}" destId="{14B5C6F7-E206-41FE-87B1-907F851C269E}" srcOrd="2" destOrd="0" presId="urn:microsoft.com/office/officeart/2005/8/layout/hList6"/>
    <dgm:cxn modelId="{4229DE7A-6176-4565-945E-9D53FDB52E09}" type="presParOf" srcId="{C08CF36F-80A2-4061-997F-A3A9C2C82469}" destId="{19DDD202-BD08-47F7-98E9-C79E12D71EC5}" srcOrd="3" destOrd="0" presId="urn:microsoft.com/office/officeart/2005/8/layout/hList6"/>
    <dgm:cxn modelId="{DB256458-8568-4F05-8C88-FC135AAD48F3}" type="presParOf" srcId="{C08CF36F-80A2-4061-997F-A3A9C2C82469}" destId="{51D9D540-B765-4C40-A802-82073A8463F1}" srcOrd="4" destOrd="0" presId="urn:microsoft.com/office/officeart/2005/8/layout/hList6"/>
    <dgm:cxn modelId="{210C8B4D-F974-43E7-984E-8002641D1BB5}" type="presParOf" srcId="{C08CF36F-80A2-4061-997F-A3A9C2C82469}" destId="{F9654EC5-83C8-486F-90E4-DA8596B72373}" srcOrd="5" destOrd="0" presId="urn:microsoft.com/office/officeart/2005/8/layout/hList6"/>
    <dgm:cxn modelId="{3C2B930A-9144-45E4-998D-7559DDEC7A6C}" type="presParOf" srcId="{C08CF36F-80A2-4061-997F-A3A9C2C82469}" destId="{CC9FDA69-138E-4ACB-B8DF-B885EA50979B}" srcOrd="6" destOrd="0" presId="urn:microsoft.com/office/officeart/2005/8/layout/hList6"/>
    <dgm:cxn modelId="{F0F9BC68-F3CD-4C7D-ACEC-8DD5698E04DC}" type="presParOf" srcId="{C08CF36F-80A2-4061-997F-A3A9C2C82469}" destId="{CB4DF914-8DE5-4844-966D-BB0039FED545}" srcOrd="7" destOrd="0" presId="urn:microsoft.com/office/officeart/2005/8/layout/hList6"/>
    <dgm:cxn modelId="{AE0CF527-CC07-493C-85B4-1972EB07125E}" type="presParOf" srcId="{C08CF36F-80A2-4061-997F-A3A9C2C82469}" destId="{AC28926E-7980-49AD-9D70-8F357D4253D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AE33E-DBEC-4D28-BA48-216E5047DD1E}">
      <dsp:nvSpPr>
        <dsp:cNvPr id="0" name=""/>
        <dsp:cNvSpPr/>
      </dsp:nvSpPr>
      <dsp:spPr>
        <a:xfrm>
          <a:off x="3511" y="0"/>
          <a:ext cx="7023330" cy="50918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b="1" kern="1200">
              <a:solidFill>
                <a:srgbClr val="002060"/>
              </a:solidFill>
              <a:latin typeface="Georgia" panose="02040502050405020303" pitchFamily="18" charset="0"/>
              <a:ea typeface="+mn-ea"/>
              <a:cs typeface="+mn-cs"/>
            </a:rPr>
            <a:t>EU </a:t>
          </a:r>
          <a:r>
            <a:rPr lang="it-IT" sz="1200" b="1" kern="1200">
              <a:solidFill>
                <a:srgbClr val="002060"/>
              </a:solidFill>
              <a:latin typeface="Georgia" panose="02040502050405020303" pitchFamily="18" charset="0"/>
              <a:ea typeface="+mn-ea"/>
              <a:cs typeface="+mn-cs"/>
            </a:rPr>
            <a:t>w</a:t>
          </a:r>
          <a:r>
            <a:rPr lang="en-BE" sz="1200" b="1" kern="1200">
              <a:solidFill>
                <a:srgbClr val="002060"/>
              </a:solidFill>
              <a:latin typeface="Georgia" panose="02040502050405020303" pitchFamily="18" charset="0"/>
              <a:ea typeface="+mn-ea"/>
              <a:cs typeface="+mn-cs"/>
            </a:rPr>
            <a:t>ide collective effort</a:t>
          </a:r>
          <a:endParaRPr lang="it-IT" sz="1200" b="1" kern="1200">
            <a:solidFill>
              <a:srgbClr val="002060"/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258103" y="0"/>
        <a:ext cx="6514147" cy="509183"/>
      </dsp:txXfrm>
    </dsp:sp>
    <dsp:sp modelId="{BECA1B8E-E583-4EB7-BA30-FFB0672895F0}">
      <dsp:nvSpPr>
        <dsp:cNvPr id="0" name=""/>
        <dsp:cNvSpPr/>
      </dsp:nvSpPr>
      <dsp:spPr>
        <a:xfrm>
          <a:off x="6919695" y="0"/>
          <a:ext cx="3464274" cy="50918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BE" sz="1200" b="1" kern="1200">
              <a:solidFill>
                <a:srgbClr val="002060"/>
              </a:solidFill>
              <a:latin typeface="Georgia" panose="02040502050405020303" pitchFamily="18" charset="0"/>
            </a:rPr>
            <a:t>National, regional and local</a:t>
          </a:r>
          <a:r>
            <a:rPr lang="en-US" sz="1200" b="1" kern="1200">
              <a:solidFill>
                <a:srgbClr val="002060"/>
              </a:solidFill>
              <a:latin typeface="Georgia" panose="02040502050405020303" pitchFamily="18" charset="0"/>
            </a:rPr>
            <a:t> level</a:t>
          </a:r>
          <a:endParaRPr lang="it-IT" sz="1200" kern="120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7174287" y="0"/>
        <a:ext cx="2955091" cy="509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BE18-5906-4CC8-93B4-6D7E81FA2C03}">
      <dsp:nvSpPr>
        <dsp:cNvPr id="0" name=""/>
        <dsp:cNvSpPr/>
      </dsp:nvSpPr>
      <dsp:spPr>
        <a:xfrm>
          <a:off x="2507" y="0"/>
          <a:ext cx="2704189" cy="55184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Georgia" panose="02040502050405020303" pitchFamily="18" charset="0"/>
            </a:rPr>
            <a:t>Research &amp;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Georgia" panose="02040502050405020303" pitchFamily="18" charset="0"/>
            </a:rPr>
            <a:t>Innovation</a:t>
          </a:r>
        </a:p>
      </dsp:txBody>
      <dsp:txXfrm>
        <a:off x="278429" y="0"/>
        <a:ext cx="2152346" cy="551843"/>
      </dsp:txXfrm>
    </dsp:sp>
    <dsp:sp modelId="{94CB36FD-3014-4F70-9A49-D10FF1761CC6}">
      <dsp:nvSpPr>
        <dsp:cNvPr id="0" name=""/>
        <dsp:cNvSpPr/>
      </dsp:nvSpPr>
      <dsp:spPr>
        <a:xfrm>
          <a:off x="2048414" y="0"/>
          <a:ext cx="4977924" cy="551843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Georgia" panose="02040502050405020303" pitchFamily="18" charset="0"/>
            </a:rPr>
            <a:t>Demonstration, pilots,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Georgia" panose="02040502050405020303" pitchFamily="18" charset="0"/>
            </a:rPr>
            <a:t> best practice exchange</a:t>
          </a:r>
        </a:p>
      </dsp:txBody>
      <dsp:txXfrm>
        <a:off x="2324336" y="0"/>
        <a:ext cx="4426081" cy="551843"/>
      </dsp:txXfrm>
    </dsp:sp>
    <dsp:sp modelId="{0A192305-57B1-4C52-A35F-319526B8B36B}">
      <dsp:nvSpPr>
        <dsp:cNvPr id="0" name=""/>
        <dsp:cNvSpPr/>
      </dsp:nvSpPr>
      <dsp:spPr>
        <a:xfrm>
          <a:off x="5796681" y="0"/>
          <a:ext cx="4622142" cy="551843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Georgia" panose="02040502050405020303" pitchFamily="18" charset="0"/>
            </a:rPr>
            <a:t>Deployments</a:t>
          </a:r>
        </a:p>
      </dsp:txBody>
      <dsp:txXfrm>
        <a:off x="6072603" y="0"/>
        <a:ext cx="4070299" cy="551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94A2D-F43C-4587-A8F1-D61CDDC225CE}">
      <dsp:nvSpPr>
        <dsp:cNvPr id="0" name=""/>
        <dsp:cNvSpPr/>
      </dsp:nvSpPr>
      <dsp:spPr>
        <a:xfrm rot="16200000">
          <a:off x="-1064795" y="1071163"/>
          <a:ext cx="4377222" cy="22348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eorgia" panose="02040502050405020303" pitchFamily="18" charset="0"/>
            </a:rPr>
            <a:t>Specialized education </a:t>
          </a:r>
          <a:r>
            <a:rPr lang="en-US" sz="1800" b="1" kern="1200" dirty="0" err="1">
              <a:latin typeface="Georgia" panose="02040502050405020303" pitchFamily="18" charset="0"/>
            </a:rPr>
            <a:t>programmes</a:t>
          </a:r>
          <a:r>
            <a:rPr lang="en-US" sz="1800" b="1" kern="1200" dirty="0">
              <a:latin typeface="Georgia" panose="02040502050405020303" pitchFamily="18" charset="0"/>
            </a:rPr>
            <a:t> &amp; modules in key capacity areas</a:t>
          </a:r>
          <a:endParaRPr lang="ro-RO" sz="1800" b="1" kern="1200" dirty="0">
            <a:latin typeface="Georgia" panose="02040502050405020303" pitchFamily="18" charset="0"/>
          </a:endParaRPr>
        </a:p>
      </dsp:txBody>
      <dsp:txXfrm rot="5400000">
        <a:off x="6369" y="875443"/>
        <a:ext cx="2234894" cy="2626334"/>
      </dsp:txXfrm>
    </dsp:sp>
    <dsp:sp modelId="{14B5C6F7-E206-41FE-87B1-907F851C269E}">
      <dsp:nvSpPr>
        <dsp:cNvPr id="0" name=""/>
        <dsp:cNvSpPr/>
      </dsp:nvSpPr>
      <dsp:spPr>
        <a:xfrm rot="16200000">
          <a:off x="1382411" y="1071163"/>
          <a:ext cx="4377222" cy="22348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Georgia" panose="02040502050405020303" pitchFamily="18" charset="0"/>
            </a:rPr>
            <a:t>Traineeships in key capacity areas</a:t>
          </a:r>
          <a:endParaRPr lang="ro-RO" sz="2000" b="1" kern="1200" dirty="0">
            <a:latin typeface="Georgia" panose="02040502050405020303" pitchFamily="18" charset="0"/>
          </a:endParaRPr>
        </a:p>
      </dsp:txBody>
      <dsp:txXfrm rot="5400000">
        <a:off x="2453575" y="875443"/>
        <a:ext cx="2234894" cy="2626334"/>
      </dsp:txXfrm>
    </dsp:sp>
    <dsp:sp modelId="{51D9D540-B765-4C40-A802-82073A8463F1}">
      <dsp:nvSpPr>
        <dsp:cNvPr id="0" name=""/>
        <dsp:cNvSpPr/>
      </dsp:nvSpPr>
      <dsp:spPr>
        <a:xfrm rot="16200000">
          <a:off x="3740227" y="1071163"/>
          <a:ext cx="4377222" cy="22348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Georgia" panose="02040502050405020303" pitchFamily="18" charset="0"/>
            </a:rPr>
            <a:t>Short term trainings in advanced technologies </a:t>
          </a:r>
          <a:endParaRPr lang="ro-RO" sz="2000" b="1" kern="1200" dirty="0">
            <a:latin typeface="Georgia" panose="02040502050405020303" pitchFamily="18" charset="0"/>
          </a:endParaRPr>
        </a:p>
      </dsp:txBody>
      <dsp:txXfrm rot="5400000">
        <a:off x="4811391" y="875443"/>
        <a:ext cx="2234894" cy="2626334"/>
      </dsp:txXfrm>
    </dsp:sp>
    <dsp:sp modelId="{CC9FDA69-138E-4ACB-B8DF-B885EA50979B}">
      <dsp:nvSpPr>
        <dsp:cNvPr id="0" name=""/>
        <dsp:cNvSpPr/>
      </dsp:nvSpPr>
      <dsp:spPr>
        <a:xfrm rot="16200000">
          <a:off x="6142738" y="1071163"/>
          <a:ext cx="4377222" cy="22348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Georgia" panose="02040502050405020303" pitchFamily="18" charset="0"/>
            </a:rPr>
            <a:t>Digital skills platform</a:t>
          </a:r>
          <a:endParaRPr lang="ro-RO" sz="2000" b="1" kern="1200" dirty="0">
            <a:latin typeface="Georgia" panose="02040502050405020303" pitchFamily="18" charset="0"/>
          </a:endParaRPr>
        </a:p>
      </dsp:txBody>
      <dsp:txXfrm rot="5400000">
        <a:off x="7213902" y="875443"/>
        <a:ext cx="2234894" cy="2626334"/>
      </dsp:txXfrm>
    </dsp:sp>
    <dsp:sp modelId="{AC28926E-7980-49AD-9D70-8F357D4253DC}">
      <dsp:nvSpPr>
        <dsp:cNvPr id="0" name=""/>
        <dsp:cNvSpPr/>
      </dsp:nvSpPr>
      <dsp:spPr>
        <a:xfrm rot="16200000">
          <a:off x="8545250" y="1071163"/>
          <a:ext cx="4377222" cy="22348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332" tIns="0" rIns="264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eorgia" panose="02040502050405020303" pitchFamily="18" charset="0"/>
              <a:ea typeface="+mn-ea"/>
              <a:cs typeface="+mn-cs"/>
            </a:rPr>
            <a:t>Digital transformation of Education</a:t>
          </a:r>
          <a:endParaRPr lang="ro-RO" sz="1600" b="1" kern="1200" dirty="0">
            <a:latin typeface="Georgia" panose="02040502050405020303" pitchFamily="18" charset="0"/>
            <a:ea typeface="+mn-ea"/>
            <a:cs typeface="+mn-cs"/>
          </a:endParaRPr>
        </a:p>
      </dsp:txBody>
      <dsp:txXfrm rot="5400000">
        <a:off x="9616414" y="875443"/>
        <a:ext cx="2234894" cy="2626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0.05263</cdr:x>
      <cdr:y>0.78632</cdr:y>
    </cdr:from>
    <cdr:to>
      <cdr:x>0.09868</cdr:x>
      <cdr:y>0.87502</cdr:y>
    </cdr:to>
    <cdr:sp macro="" textlink="">
      <cdr:nvSpPr>
        <cdr:cNvPr id="2" name="AutoShape 2">
          <a:extLst xmlns:a="http://schemas.openxmlformats.org/drawingml/2006/main">
            <a:ext uri="{FF2B5EF4-FFF2-40B4-BE49-F238E27FC236}">
              <a16:creationId xmlns:a16="http://schemas.microsoft.com/office/drawing/2014/main" id="{D9DBE39B-E176-4EA9-BDC4-D4A95385E31B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76065" y="4004933"/>
          <a:ext cx="504056" cy="451765"/>
        </a:xfrm>
        <a:custGeom xmlns:a="http://schemas.openxmlformats.org/drawingml/2006/main">
          <a:avLst/>
          <a:gdLst>
            <a:gd name="T0" fmla="+- 0 833 737"/>
            <a:gd name="T1" fmla="*/ T0 w 789"/>
            <a:gd name="T2" fmla="+- 0 289 -18"/>
            <a:gd name="T3" fmla="*/ 289 h 593"/>
            <a:gd name="T4" fmla="+- 0 816 737"/>
            <a:gd name="T5" fmla="*/ T4 w 789"/>
            <a:gd name="T6" fmla="+- 0 215 -18"/>
            <a:gd name="T7" fmla="*/ 215 h 593"/>
            <a:gd name="T8" fmla="+- 0 821 737"/>
            <a:gd name="T9" fmla="*/ T8 w 789"/>
            <a:gd name="T10" fmla="+- 0 154 -18"/>
            <a:gd name="T11" fmla="*/ 154 h 593"/>
            <a:gd name="T12" fmla="+- 0 928 737"/>
            <a:gd name="T13" fmla="*/ T12 w 789"/>
            <a:gd name="T14" fmla="+- 0 495 -18"/>
            <a:gd name="T15" fmla="*/ 495 h 593"/>
            <a:gd name="T16" fmla="+- 0 791 737"/>
            <a:gd name="T17" fmla="*/ T16 w 789"/>
            <a:gd name="T18" fmla="+- 0 361 -18"/>
            <a:gd name="T19" fmla="*/ 361 h 593"/>
            <a:gd name="T20" fmla="+- 0 791 737"/>
            <a:gd name="T21" fmla="*/ T20 w 789"/>
            <a:gd name="T22" fmla="+- 0 240 -18"/>
            <a:gd name="T23" fmla="*/ 240 h 593"/>
            <a:gd name="T24" fmla="+- 0 1028 737"/>
            <a:gd name="T25" fmla="*/ T24 w 789"/>
            <a:gd name="T26" fmla="+- 0 430 -18"/>
            <a:gd name="T27" fmla="*/ 430 h 593"/>
            <a:gd name="T28" fmla="+- 0 1011 737"/>
            <a:gd name="T29" fmla="*/ T28 w 789"/>
            <a:gd name="T30" fmla="+- 0 346 -18"/>
            <a:gd name="T31" fmla="*/ 346 h 593"/>
            <a:gd name="T32" fmla="+- 0 1007 737"/>
            <a:gd name="T33" fmla="*/ T32 w 789"/>
            <a:gd name="T34" fmla="+- 0 285 -18"/>
            <a:gd name="T35" fmla="*/ 285 h 593"/>
            <a:gd name="T36" fmla="+- 0 1023 737"/>
            <a:gd name="T37" fmla="*/ T36 w 789"/>
            <a:gd name="T38" fmla="+- 0 212 -18"/>
            <a:gd name="T39" fmla="*/ 212 h 593"/>
            <a:gd name="T40" fmla="+- 0 1028 737"/>
            <a:gd name="T41" fmla="*/ T40 w 789"/>
            <a:gd name="T42" fmla="+- 0 116 -18"/>
            <a:gd name="T43" fmla="*/ 116 h 593"/>
            <a:gd name="T44" fmla="+- 0 1191 737"/>
            <a:gd name="T45" fmla="*/ T44 w 789"/>
            <a:gd name="T46" fmla="+- 0 425 -18"/>
            <a:gd name="T47" fmla="*/ 425 h 593"/>
            <a:gd name="T48" fmla="+- 0 1192 737"/>
            <a:gd name="T49" fmla="*/ T48 w 789"/>
            <a:gd name="T50" fmla="+- 0 354 -18"/>
            <a:gd name="T51" fmla="*/ 354 h 593"/>
            <a:gd name="T52" fmla="+- 0 1180 737"/>
            <a:gd name="T53" fmla="*/ T52 w 789"/>
            <a:gd name="T54" fmla="+- 0 346 -18"/>
            <a:gd name="T55" fmla="*/ 346 h 593"/>
            <a:gd name="T56" fmla="+- 0 1175 737"/>
            <a:gd name="T57" fmla="*/ T56 w 789"/>
            <a:gd name="T58" fmla="+- 0 273 -18"/>
            <a:gd name="T59" fmla="*/ 273 h 593"/>
            <a:gd name="T60" fmla="+- 0 1180 737"/>
            <a:gd name="T61" fmla="*/ T60 w 789"/>
            <a:gd name="T62" fmla="+- 0 212 -18"/>
            <a:gd name="T63" fmla="*/ 212 h 593"/>
            <a:gd name="T64" fmla="+- 0 1179 737"/>
            <a:gd name="T65" fmla="*/ T64 w 789"/>
            <a:gd name="T66" fmla="+- 0 126 -18"/>
            <a:gd name="T67" fmla="*/ 126 h 593"/>
            <a:gd name="T68" fmla="+- 0 1191 737"/>
            <a:gd name="T69" fmla="*/ T68 w 789"/>
            <a:gd name="T70" fmla="+- 0 133 -18"/>
            <a:gd name="T71" fmla="*/ 133 h 593"/>
            <a:gd name="T72" fmla="+- 0 1196 737"/>
            <a:gd name="T73" fmla="*/ T72 w 789"/>
            <a:gd name="T74" fmla="+- 0 49 -18"/>
            <a:gd name="T75" fmla="*/ 49 h 593"/>
            <a:gd name="T76" fmla="+- 0 1226 737"/>
            <a:gd name="T77" fmla="*/ T76 w 789"/>
            <a:gd name="T78" fmla="+- 0 351 -18"/>
            <a:gd name="T79" fmla="*/ 351 h 593"/>
            <a:gd name="T80" fmla="+- 0 1210 737"/>
            <a:gd name="T81" fmla="*/ T80 w 789"/>
            <a:gd name="T82" fmla="+- 0 268 -18"/>
            <a:gd name="T83" fmla="*/ 268 h 593"/>
            <a:gd name="T84" fmla="+- 0 1222 737"/>
            <a:gd name="T85" fmla="*/ T84 w 789"/>
            <a:gd name="T86" fmla="+- 0 204 -18"/>
            <a:gd name="T87" fmla="*/ 204 h 593"/>
            <a:gd name="T88" fmla="+- 0 1205 737"/>
            <a:gd name="T89" fmla="*/ T88 w 789"/>
            <a:gd name="T90" fmla="+- 0 194 -18"/>
            <a:gd name="T91" fmla="*/ 194 h 593"/>
            <a:gd name="T92" fmla="+- 0 1205 737"/>
            <a:gd name="T93" fmla="*/ T92 w 789"/>
            <a:gd name="T94" fmla="+- 0 128 -18"/>
            <a:gd name="T95" fmla="*/ 128 h 593"/>
            <a:gd name="T96" fmla="+- 0 1212 737"/>
            <a:gd name="T97" fmla="*/ T96 w 789"/>
            <a:gd name="T98" fmla="+- 0 50 -18"/>
            <a:gd name="T99" fmla="*/ 50 h 593"/>
            <a:gd name="T100" fmla="+- 0 1210 737"/>
            <a:gd name="T101" fmla="*/ T100 w 789"/>
            <a:gd name="T102" fmla="+- 0 54 -18"/>
            <a:gd name="T103" fmla="*/ 54 h 593"/>
            <a:gd name="T104" fmla="+- 0 1251 737"/>
            <a:gd name="T105" fmla="*/ T104 w 789"/>
            <a:gd name="T106" fmla="+- 0 369 -18"/>
            <a:gd name="T107" fmla="*/ 369 h 593"/>
            <a:gd name="T108" fmla="+- 0 1256 737"/>
            <a:gd name="T109" fmla="*/ T108 w 789"/>
            <a:gd name="T110" fmla="+- 0 273 -18"/>
            <a:gd name="T111" fmla="*/ 273 h 593"/>
            <a:gd name="T112" fmla="+- 0 1255 737"/>
            <a:gd name="T113" fmla="*/ T112 w 789"/>
            <a:gd name="T114" fmla="+- 0 429 -18"/>
            <a:gd name="T115" fmla="*/ 429 h 593"/>
            <a:gd name="T116" fmla="+- 0 1252 737"/>
            <a:gd name="T117" fmla="*/ T116 w 789"/>
            <a:gd name="T118" fmla="+- 0 426 -18"/>
            <a:gd name="T119" fmla="*/ 426 h 593"/>
            <a:gd name="T120" fmla="+- 0 1255 737"/>
            <a:gd name="T121" fmla="*/ T120 w 789"/>
            <a:gd name="T122" fmla="+- 0 194 -18"/>
            <a:gd name="T123" fmla="*/ 194 h 593"/>
            <a:gd name="T124" fmla="+- 0 1252 737"/>
            <a:gd name="T125" fmla="*/ T124 w 789"/>
            <a:gd name="T126" fmla="+- 0 190 -18"/>
            <a:gd name="T127" fmla="*/ 190 h 593"/>
            <a:gd name="T128" fmla="+- 0 1255 737"/>
            <a:gd name="T129" fmla="*/ T128 w 789"/>
            <a:gd name="T130" fmla="+- 0 115 -18"/>
            <a:gd name="T131" fmla="*/ 115 h 593"/>
            <a:gd name="T132" fmla="+- 0 1252 737"/>
            <a:gd name="T133" fmla="*/ T132 w 789"/>
            <a:gd name="T134" fmla="+- 0 112 -18"/>
            <a:gd name="T135" fmla="*/ 112 h 593"/>
            <a:gd name="T136" fmla="+- 0 1296 737"/>
            <a:gd name="T137" fmla="*/ T136 w 789"/>
            <a:gd name="T138" fmla="+- 0 -18 -18"/>
            <a:gd name="T139" fmla="*/ -18 h 593"/>
            <a:gd name="T140" fmla="+- 0 1281 737"/>
            <a:gd name="T141" fmla="*/ T140 w 789"/>
            <a:gd name="T142" fmla="+- 0 376 -18"/>
            <a:gd name="T143" fmla="*/ 376 h 593"/>
            <a:gd name="T144" fmla="+- 0 1275 737"/>
            <a:gd name="T145" fmla="*/ T144 w 789"/>
            <a:gd name="T146" fmla="+- 0 382 -18"/>
            <a:gd name="T147" fmla="*/ 382 h 593"/>
            <a:gd name="T148" fmla="+- 0 982 737"/>
            <a:gd name="T149" fmla="*/ T148 w 789"/>
            <a:gd name="T150" fmla="+- 0 261 -18"/>
            <a:gd name="T151" fmla="*/ 261 h 593"/>
            <a:gd name="T152" fmla="+- 0 1281 737"/>
            <a:gd name="T153" fmla="*/ T152 w 789"/>
            <a:gd name="T154" fmla="+- 0 182 -18"/>
            <a:gd name="T155" fmla="*/ 182 h 593"/>
            <a:gd name="T156" fmla="+- 0 988 737"/>
            <a:gd name="T157" fmla="*/ T156 w 789"/>
            <a:gd name="T158" fmla="+- 0 68 -18"/>
            <a:gd name="T159" fmla="*/ 68 h 593"/>
            <a:gd name="T160" fmla="+- 0 1308 737"/>
            <a:gd name="T161" fmla="*/ T160 w 789"/>
            <a:gd name="T162" fmla="+- 0 460 -18"/>
            <a:gd name="T163" fmla="*/ 460 h 593"/>
            <a:gd name="T164" fmla="+- 0 1308 737"/>
            <a:gd name="T165" fmla="*/ T164 w 789"/>
            <a:gd name="T166" fmla="+- 0 19 -18"/>
            <a:gd name="T167" fmla="*/ 19 h 593"/>
            <a:gd name="T168" fmla="+- 0 1386 737"/>
            <a:gd name="T169" fmla="*/ T168 w 789"/>
            <a:gd name="T170" fmla="+- 0 373 -18"/>
            <a:gd name="T171" fmla="*/ 373 h 593"/>
            <a:gd name="T172" fmla="+- 0 1370 737"/>
            <a:gd name="T173" fmla="*/ T172 w 789"/>
            <a:gd name="T174" fmla="+- 0 289 -18"/>
            <a:gd name="T175" fmla="*/ 289 h 593"/>
            <a:gd name="T176" fmla="+- 0 1365 737"/>
            <a:gd name="T177" fmla="*/ T176 w 789"/>
            <a:gd name="T178" fmla="+- 0 228 -18"/>
            <a:gd name="T179" fmla="*/ 228 h 593"/>
            <a:gd name="T180" fmla="+- 0 1372 737"/>
            <a:gd name="T181" fmla="*/ T180 w 789"/>
            <a:gd name="T182" fmla="+- 0 150 -18"/>
            <a:gd name="T183" fmla="*/ 150 h 593"/>
            <a:gd name="T184" fmla="+- 0 1370 737"/>
            <a:gd name="T185" fmla="*/ T184 w 789"/>
            <a:gd name="T186" fmla="+- 0 154 -18"/>
            <a:gd name="T187" fmla="*/ 154 h 593"/>
            <a:gd name="T188" fmla="+- 0 1412 737"/>
            <a:gd name="T189" fmla="*/ T188 w 789"/>
            <a:gd name="T190" fmla="+- 0 390 -18"/>
            <a:gd name="T191" fmla="*/ 390 h 593"/>
            <a:gd name="T192" fmla="+- 0 1416 737"/>
            <a:gd name="T193" fmla="*/ T192 w 789"/>
            <a:gd name="T194" fmla="+- 0 215 -18"/>
            <a:gd name="T195" fmla="*/ 215 h 593"/>
            <a:gd name="T196" fmla="+- 0 1416 737"/>
            <a:gd name="T197" fmla="*/ T196 w 789"/>
            <a:gd name="T198" fmla="+- 0 293 -18"/>
            <a:gd name="T199" fmla="*/ 293 h 593"/>
            <a:gd name="T200" fmla="+- 0 1412 737"/>
            <a:gd name="T201" fmla="*/ T200 w 789"/>
            <a:gd name="T202" fmla="+- 0 290 -18"/>
            <a:gd name="T203" fmla="*/ 290 h 593"/>
            <a:gd name="T204" fmla="+- 0 1446 737"/>
            <a:gd name="T205" fmla="*/ T204 w 789"/>
            <a:gd name="T206" fmla="+- 0 372 -18"/>
            <a:gd name="T207" fmla="*/ 372 h 593"/>
            <a:gd name="T208" fmla="+- 0 1442 737"/>
            <a:gd name="T209" fmla="*/ T208 w 789"/>
            <a:gd name="T210" fmla="+- 0 368 -18"/>
            <a:gd name="T211" fmla="*/ 368 h 593"/>
            <a:gd name="T212" fmla="+- 0 1446 737"/>
            <a:gd name="T213" fmla="*/ T212 w 789"/>
            <a:gd name="T214" fmla="+- 0 293 -18"/>
            <a:gd name="T215" fmla="*/ 293 h 593"/>
            <a:gd name="T216" fmla="+- 0 1442 737"/>
            <a:gd name="T217" fmla="*/ T216 w 789"/>
            <a:gd name="T218" fmla="+- 0 290 -18"/>
            <a:gd name="T219" fmla="*/ 290 h 593"/>
            <a:gd name="T220" fmla="+- 0 1442 737"/>
            <a:gd name="T221" fmla="*/ T220 w 789"/>
            <a:gd name="T222" fmla="+- 0 210 -18"/>
            <a:gd name="T223" fmla="*/ 210 h 593"/>
            <a:gd name="T224" fmla="+- 0 1425 737"/>
            <a:gd name="T225" fmla="*/ T224 w 789"/>
            <a:gd name="T226" fmla="+- 0 137 -18"/>
            <a:gd name="T227" fmla="*/ 137 h 593"/>
            <a:gd name="T228" fmla="+- 0 1471 737"/>
            <a:gd name="T229" fmla="*/ T228 w 789"/>
            <a:gd name="T230" fmla="+- 0 125 -18"/>
            <a:gd name="T231" fmla="*/ 125 h 593"/>
            <a:gd name="T232" fmla="+- 0 1465 737"/>
            <a:gd name="T233" fmla="*/ T232 w 789"/>
            <a:gd name="T234" fmla="+- 0 276 -18"/>
            <a:gd name="T235" fmla="*/ 276 h 593"/>
            <a:gd name="T236" fmla="+- 0 1322 737"/>
            <a:gd name="T237" fmla="*/ T236 w 789"/>
            <a:gd name="T238" fmla="+- 0 435 -18"/>
            <a:gd name="T239" fmla="*/ 435 h 593"/>
            <a:gd name="T240" fmla="+- 0 1526 737"/>
            <a:gd name="T241" fmla="*/ T240 w 789"/>
            <a:gd name="T242" fmla="+- 0 509 -18"/>
            <a:gd name="T243" fmla="*/ 509 h 593"/>
          </a:gdLst>
          <a:ahLst/>
          <a:cxnLst>
            <a:cxn ang="0">
              <a:pos x="T1" y="T3"/>
            </a:cxn>
            <a:cxn ang="0">
              <a:pos x="T5" y="T7"/>
            </a:cxn>
            <a:cxn ang="0">
              <a:pos x="T9" y="T11"/>
            </a:cxn>
            <a:cxn ang="0">
              <a:pos x="T13" y="T15"/>
            </a:cxn>
            <a:cxn ang="0">
              <a:pos x="T17" y="T19"/>
            </a:cxn>
            <a:cxn ang="0">
              <a:pos x="T21" y="T23"/>
            </a:cxn>
            <a:cxn ang="0">
              <a:pos x="T25" y="T27"/>
            </a:cxn>
            <a:cxn ang="0">
              <a:pos x="T29" y="T31"/>
            </a:cxn>
            <a:cxn ang="0">
              <a:pos x="T33" y="T35"/>
            </a:cxn>
            <a:cxn ang="0">
              <a:pos x="T37" y="T39"/>
            </a:cxn>
            <a:cxn ang="0">
              <a:pos x="T41" y="T43"/>
            </a:cxn>
            <a:cxn ang="0">
              <a:pos x="T45" y="T47"/>
            </a:cxn>
            <a:cxn ang="0">
              <a:pos x="T49" y="T51"/>
            </a:cxn>
            <a:cxn ang="0">
              <a:pos x="T53" y="T55"/>
            </a:cxn>
            <a:cxn ang="0">
              <a:pos x="T57" y="T59"/>
            </a:cxn>
            <a:cxn ang="0">
              <a:pos x="T61" y="T63"/>
            </a:cxn>
            <a:cxn ang="0">
              <a:pos x="T65" y="T67"/>
            </a:cxn>
            <a:cxn ang="0">
              <a:pos x="T69" y="T71"/>
            </a:cxn>
            <a:cxn ang="0">
              <a:pos x="T73" y="T75"/>
            </a:cxn>
            <a:cxn ang="0">
              <a:pos x="T77" y="T79"/>
            </a:cxn>
            <a:cxn ang="0">
              <a:pos x="T81" y="T83"/>
            </a:cxn>
            <a:cxn ang="0">
              <a:pos x="T85" y="T87"/>
            </a:cxn>
            <a:cxn ang="0">
              <a:pos x="T89" y="T91"/>
            </a:cxn>
            <a:cxn ang="0">
              <a:pos x="T93" y="T95"/>
            </a:cxn>
            <a:cxn ang="0">
              <a:pos x="T97" y="T99"/>
            </a:cxn>
            <a:cxn ang="0">
              <a:pos x="T101" y="T103"/>
            </a:cxn>
            <a:cxn ang="0">
              <a:pos x="T105" y="T107"/>
            </a:cxn>
            <a:cxn ang="0">
              <a:pos x="T109" y="T111"/>
            </a:cxn>
            <a:cxn ang="0">
              <a:pos x="T113" y="T115"/>
            </a:cxn>
            <a:cxn ang="0">
              <a:pos x="T117" y="T119"/>
            </a:cxn>
            <a:cxn ang="0">
              <a:pos x="T121" y="T123"/>
            </a:cxn>
            <a:cxn ang="0">
              <a:pos x="T125" y="T127"/>
            </a:cxn>
            <a:cxn ang="0">
              <a:pos x="T129" y="T131"/>
            </a:cxn>
            <a:cxn ang="0">
              <a:pos x="T133" y="T135"/>
            </a:cxn>
            <a:cxn ang="0">
              <a:pos x="T137" y="T139"/>
            </a:cxn>
            <a:cxn ang="0">
              <a:pos x="T141" y="T143"/>
            </a:cxn>
            <a:cxn ang="0">
              <a:pos x="T145" y="T147"/>
            </a:cxn>
            <a:cxn ang="0">
              <a:pos x="T149" y="T151"/>
            </a:cxn>
            <a:cxn ang="0">
              <a:pos x="T153" y="T155"/>
            </a:cxn>
            <a:cxn ang="0">
              <a:pos x="T157" y="T159"/>
            </a:cxn>
            <a:cxn ang="0">
              <a:pos x="T161" y="T163"/>
            </a:cxn>
            <a:cxn ang="0">
              <a:pos x="T165" y="T167"/>
            </a:cxn>
            <a:cxn ang="0">
              <a:pos x="T169" y="T171"/>
            </a:cxn>
            <a:cxn ang="0">
              <a:pos x="T173" y="T175"/>
            </a:cxn>
            <a:cxn ang="0">
              <a:pos x="T177" y="T179"/>
            </a:cxn>
            <a:cxn ang="0">
              <a:pos x="T181" y="T183"/>
            </a:cxn>
            <a:cxn ang="0">
              <a:pos x="T185" y="T187"/>
            </a:cxn>
            <a:cxn ang="0">
              <a:pos x="T189" y="T191"/>
            </a:cxn>
            <a:cxn ang="0">
              <a:pos x="T193" y="T195"/>
            </a:cxn>
            <a:cxn ang="0">
              <a:pos x="T197" y="T199"/>
            </a:cxn>
            <a:cxn ang="0">
              <a:pos x="T201" y="T203"/>
            </a:cxn>
            <a:cxn ang="0">
              <a:pos x="T205" y="T207"/>
            </a:cxn>
            <a:cxn ang="0">
              <a:pos x="T209" y="T211"/>
            </a:cxn>
            <a:cxn ang="0">
              <a:pos x="T213" y="T215"/>
            </a:cxn>
            <a:cxn ang="0">
              <a:pos x="T217" y="T219"/>
            </a:cxn>
            <a:cxn ang="0">
              <a:pos x="T221" y="T223"/>
            </a:cxn>
            <a:cxn ang="0">
              <a:pos x="T225" y="T227"/>
            </a:cxn>
            <a:cxn ang="0">
              <a:pos x="T229" y="T231"/>
            </a:cxn>
            <a:cxn ang="0">
              <a:pos x="T233" y="T235"/>
            </a:cxn>
            <a:cxn ang="0">
              <a:pos x="T237" y="T239"/>
            </a:cxn>
            <a:cxn ang="0">
              <a:pos x="T241" y="T243"/>
            </a:cxn>
          </a:cxnLst>
          <a:rect l="0" t="0" r="r" b="b"/>
          <a:pathLst>
            <a:path w="789" h="593">
              <a:moveTo>
                <a:pt x="100" y="391"/>
              </a:moveTo>
              <a:lnTo>
                <a:pt x="96" y="386"/>
              </a:lnTo>
              <a:lnTo>
                <a:pt x="84" y="386"/>
              </a:lnTo>
              <a:lnTo>
                <a:pt x="79" y="391"/>
              </a:lnTo>
              <a:lnTo>
                <a:pt x="79" y="403"/>
              </a:lnTo>
              <a:lnTo>
                <a:pt x="84" y="408"/>
              </a:lnTo>
              <a:lnTo>
                <a:pt x="96" y="408"/>
              </a:lnTo>
              <a:lnTo>
                <a:pt x="100" y="403"/>
              </a:lnTo>
              <a:lnTo>
                <a:pt x="100" y="391"/>
              </a:lnTo>
              <a:moveTo>
                <a:pt x="100" y="312"/>
              </a:moveTo>
              <a:lnTo>
                <a:pt x="96" y="307"/>
              </a:lnTo>
              <a:lnTo>
                <a:pt x="84" y="307"/>
              </a:lnTo>
              <a:lnTo>
                <a:pt x="79" y="312"/>
              </a:lnTo>
              <a:lnTo>
                <a:pt x="79" y="324"/>
              </a:lnTo>
              <a:lnTo>
                <a:pt x="84" y="329"/>
              </a:lnTo>
              <a:lnTo>
                <a:pt x="96" y="329"/>
              </a:lnTo>
              <a:lnTo>
                <a:pt x="100" y="324"/>
              </a:lnTo>
              <a:lnTo>
                <a:pt x="100" y="312"/>
              </a:lnTo>
              <a:moveTo>
                <a:pt x="100" y="233"/>
              </a:moveTo>
              <a:lnTo>
                <a:pt x="96" y="228"/>
              </a:lnTo>
              <a:lnTo>
                <a:pt x="84" y="228"/>
              </a:lnTo>
              <a:lnTo>
                <a:pt x="79" y="233"/>
              </a:lnTo>
              <a:lnTo>
                <a:pt x="79" y="246"/>
              </a:lnTo>
              <a:lnTo>
                <a:pt x="84" y="251"/>
              </a:lnTo>
              <a:lnTo>
                <a:pt x="96" y="251"/>
              </a:lnTo>
              <a:lnTo>
                <a:pt x="100" y="246"/>
              </a:lnTo>
              <a:lnTo>
                <a:pt x="100" y="233"/>
              </a:lnTo>
              <a:moveTo>
                <a:pt x="100" y="155"/>
              </a:moveTo>
              <a:lnTo>
                <a:pt x="96" y="150"/>
              </a:lnTo>
              <a:lnTo>
                <a:pt x="84" y="150"/>
              </a:lnTo>
              <a:lnTo>
                <a:pt x="79" y="155"/>
              </a:lnTo>
              <a:lnTo>
                <a:pt x="79" y="167"/>
              </a:lnTo>
              <a:lnTo>
                <a:pt x="84" y="172"/>
              </a:lnTo>
              <a:lnTo>
                <a:pt x="96" y="172"/>
              </a:lnTo>
              <a:lnTo>
                <a:pt x="100" y="167"/>
              </a:lnTo>
              <a:lnTo>
                <a:pt x="100" y="155"/>
              </a:lnTo>
              <a:moveTo>
                <a:pt x="204" y="467"/>
              </a:moveTo>
              <a:lnTo>
                <a:pt x="9" y="467"/>
              </a:lnTo>
              <a:lnTo>
                <a:pt x="0" y="476"/>
              </a:lnTo>
              <a:lnTo>
                <a:pt x="0" y="527"/>
              </a:lnTo>
              <a:lnTo>
                <a:pt x="9" y="536"/>
              </a:lnTo>
              <a:lnTo>
                <a:pt x="178" y="536"/>
              </a:lnTo>
              <a:lnTo>
                <a:pt x="181" y="523"/>
              </a:lnTo>
              <a:lnTo>
                <a:pt x="191" y="513"/>
              </a:lnTo>
              <a:lnTo>
                <a:pt x="204" y="511"/>
              </a:lnTo>
              <a:lnTo>
                <a:pt x="204" y="467"/>
              </a:lnTo>
              <a:moveTo>
                <a:pt x="204" y="101"/>
              </a:moveTo>
              <a:lnTo>
                <a:pt x="39" y="101"/>
              </a:lnTo>
              <a:lnTo>
                <a:pt x="27" y="114"/>
              </a:lnTo>
              <a:lnTo>
                <a:pt x="27" y="453"/>
              </a:lnTo>
              <a:lnTo>
                <a:pt x="204" y="453"/>
              </a:lnTo>
              <a:lnTo>
                <a:pt x="204" y="421"/>
              </a:lnTo>
              <a:lnTo>
                <a:pt x="60" y="421"/>
              </a:lnTo>
              <a:lnTo>
                <a:pt x="54" y="415"/>
              </a:lnTo>
              <a:lnTo>
                <a:pt x="54" y="379"/>
              </a:lnTo>
              <a:lnTo>
                <a:pt x="60" y="372"/>
              </a:lnTo>
              <a:lnTo>
                <a:pt x="204" y="372"/>
              </a:lnTo>
              <a:lnTo>
                <a:pt x="204" y="343"/>
              </a:lnTo>
              <a:lnTo>
                <a:pt x="60" y="343"/>
              </a:lnTo>
              <a:lnTo>
                <a:pt x="54" y="336"/>
              </a:lnTo>
              <a:lnTo>
                <a:pt x="54" y="300"/>
              </a:lnTo>
              <a:lnTo>
                <a:pt x="60" y="294"/>
              </a:lnTo>
              <a:lnTo>
                <a:pt x="204" y="294"/>
              </a:lnTo>
              <a:lnTo>
                <a:pt x="204" y="264"/>
              </a:lnTo>
              <a:lnTo>
                <a:pt x="60" y="264"/>
              </a:lnTo>
              <a:lnTo>
                <a:pt x="54" y="258"/>
              </a:lnTo>
              <a:lnTo>
                <a:pt x="54" y="222"/>
              </a:lnTo>
              <a:lnTo>
                <a:pt x="60" y="215"/>
              </a:lnTo>
              <a:lnTo>
                <a:pt x="204" y="215"/>
              </a:lnTo>
              <a:lnTo>
                <a:pt x="204" y="185"/>
              </a:lnTo>
              <a:lnTo>
                <a:pt x="60" y="185"/>
              </a:lnTo>
              <a:lnTo>
                <a:pt x="54" y="179"/>
              </a:lnTo>
              <a:lnTo>
                <a:pt x="54" y="143"/>
              </a:lnTo>
              <a:lnTo>
                <a:pt x="60" y="137"/>
              </a:lnTo>
              <a:lnTo>
                <a:pt x="204" y="137"/>
              </a:lnTo>
              <a:lnTo>
                <a:pt x="204" y="101"/>
              </a:lnTo>
              <a:moveTo>
                <a:pt x="291" y="448"/>
              </a:moveTo>
              <a:lnTo>
                <a:pt x="286" y="443"/>
              </a:lnTo>
              <a:lnTo>
                <a:pt x="274" y="443"/>
              </a:lnTo>
              <a:lnTo>
                <a:pt x="270" y="448"/>
              </a:lnTo>
              <a:lnTo>
                <a:pt x="270" y="460"/>
              </a:lnTo>
              <a:lnTo>
                <a:pt x="274" y="465"/>
              </a:lnTo>
              <a:lnTo>
                <a:pt x="286" y="465"/>
              </a:lnTo>
              <a:lnTo>
                <a:pt x="291" y="460"/>
              </a:lnTo>
              <a:lnTo>
                <a:pt x="291" y="448"/>
              </a:lnTo>
              <a:moveTo>
                <a:pt x="291" y="369"/>
              </a:moveTo>
              <a:lnTo>
                <a:pt x="286" y="364"/>
              </a:lnTo>
              <a:lnTo>
                <a:pt x="274" y="364"/>
              </a:lnTo>
              <a:lnTo>
                <a:pt x="270" y="369"/>
              </a:lnTo>
              <a:lnTo>
                <a:pt x="270" y="382"/>
              </a:lnTo>
              <a:lnTo>
                <a:pt x="274" y="387"/>
              </a:lnTo>
              <a:lnTo>
                <a:pt x="286" y="387"/>
              </a:lnTo>
              <a:lnTo>
                <a:pt x="291" y="382"/>
              </a:lnTo>
              <a:lnTo>
                <a:pt x="291" y="369"/>
              </a:lnTo>
              <a:moveTo>
                <a:pt x="291" y="291"/>
              </a:moveTo>
              <a:lnTo>
                <a:pt x="286" y="286"/>
              </a:lnTo>
              <a:lnTo>
                <a:pt x="274" y="286"/>
              </a:lnTo>
              <a:lnTo>
                <a:pt x="270" y="291"/>
              </a:lnTo>
              <a:lnTo>
                <a:pt x="270" y="303"/>
              </a:lnTo>
              <a:lnTo>
                <a:pt x="274" y="308"/>
              </a:lnTo>
              <a:lnTo>
                <a:pt x="286" y="308"/>
              </a:lnTo>
              <a:lnTo>
                <a:pt x="291" y="303"/>
              </a:lnTo>
              <a:lnTo>
                <a:pt x="291" y="291"/>
              </a:lnTo>
              <a:moveTo>
                <a:pt x="291" y="212"/>
              </a:moveTo>
              <a:lnTo>
                <a:pt x="286" y="207"/>
              </a:lnTo>
              <a:lnTo>
                <a:pt x="274" y="207"/>
              </a:lnTo>
              <a:lnTo>
                <a:pt x="270" y="212"/>
              </a:lnTo>
              <a:lnTo>
                <a:pt x="270" y="225"/>
              </a:lnTo>
              <a:lnTo>
                <a:pt x="274" y="230"/>
              </a:lnTo>
              <a:lnTo>
                <a:pt x="286" y="230"/>
              </a:lnTo>
              <a:lnTo>
                <a:pt x="291" y="225"/>
              </a:lnTo>
              <a:lnTo>
                <a:pt x="291" y="212"/>
              </a:lnTo>
              <a:moveTo>
                <a:pt x="291" y="134"/>
              </a:moveTo>
              <a:lnTo>
                <a:pt x="286" y="129"/>
              </a:lnTo>
              <a:lnTo>
                <a:pt x="274" y="129"/>
              </a:lnTo>
              <a:lnTo>
                <a:pt x="270" y="134"/>
              </a:lnTo>
              <a:lnTo>
                <a:pt x="270" y="146"/>
              </a:lnTo>
              <a:lnTo>
                <a:pt x="274" y="151"/>
              </a:lnTo>
              <a:lnTo>
                <a:pt x="286" y="151"/>
              </a:lnTo>
              <a:lnTo>
                <a:pt x="291" y="146"/>
              </a:lnTo>
              <a:lnTo>
                <a:pt x="291" y="134"/>
              </a:lnTo>
              <a:moveTo>
                <a:pt x="291" y="55"/>
              </a:moveTo>
              <a:lnTo>
                <a:pt x="286" y="50"/>
              </a:lnTo>
              <a:lnTo>
                <a:pt x="274" y="50"/>
              </a:lnTo>
              <a:lnTo>
                <a:pt x="270" y="55"/>
              </a:lnTo>
              <a:lnTo>
                <a:pt x="270" y="67"/>
              </a:lnTo>
              <a:lnTo>
                <a:pt x="274" y="72"/>
              </a:lnTo>
              <a:lnTo>
                <a:pt x="286" y="72"/>
              </a:lnTo>
              <a:lnTo>
                <a:pt x="291" y="67"/>
              </a:lnTo>
              <a:lnTo>
                <a:pt x="291" y="55"/>
              </a:lnTo>
              <a:moveTo>
                <a:pt x="459" y="448"/>
              </a:moveTo>
              <a:lnTo>
                <a:pt x="454" y="443"/>
              </a:lnTo>
              <a:lnTo>
                <a:pt x="443" y="443"/>
              </a:lnTo>
              <a:lnTo>
                <a:pt x="438" y="448"/>
              </a:lnTo>
              <a:lnTo>
                <a:pt x="438" y="460"/>
              </a:lnTo>
              <a:lnTo>
                <a:pt x="443" y="465"/>
              </a:lnTo>
              <a:lnTo>
                <a:pt x="454" y="465"/>
              </a:lnTo>
              <a:lnTo>
                <a:pt x="459" y="460"/>
              </a:lnTo>
              <a:lnTo>
                <a:pt x="459" y="448"/>
              </a:lnTo>
              <a:moveTo>
                <a:pt x="459" y="369"/>
              </a:moveTo>
              <a:lnTo>
                <a:pt x="458" y="369"/>
              </a:lnTo>
              <a:lnTo>
                <a:pt x="455" y="365"/>
              </a:lnTo>
              <a:lnTo>
                <a:pt x="455" y="372"/>
              </a:lnTo>
              <a:lnTo>
                <a:pt x="455" y="379"/>
              </a:lnTo>
              <a:lnTo>
                <a:pt x="452" y="382"/>
              </a:lnTo>
              <a:lnTo>
                <a:pt x="445" y="382"/>
              </a:lnTo>
              <a:lnTo>
                <a:pt x="442" y="379"/>
              </a:lnTo>
              <a:lnTo>
                <a:pt x="442" y="372"/>
              </a:lnTo>
              <a:lnTo>
                <a:pt x="445" y="369"/>
              </a:lnTo>
              <a:lnTo>
                <a:pt x="452" y="369"/>
              </a:lnTo>
              <a:lnTo>
                <a:pt x="455" y="372"/>
              </a:lnTo>
              <a:lnTo>
                <a:pt x="455" y="365"/>
              </a:lnTo>
              <a:lnTo>
                <a:pt x="454" y="364"/>
              </a:lnTo>
              <a:lnTo>
                <a:pt x="443" y="364"/>
              </a:lnTo>
              <a:lnTo>
                <a:pt x="438" y="369"/>
              </a:lnTo>
              <a:lnTo>
                <a:pt x="438" y="382"/>
              </a:lnTo>
              <a:lnTo>
                <a:pt x="443" y="387"/>
              </a:lnTo>
              <a:lnTo>
                <a:pt x="454" y="387"/>
              </a:lnTo>
              <a:lnTo>
                <a:pt x="458" y="382"/>
              </a:lnTo>
              <a:lnTo>
                <a:pt x="459" y="382"/>
              </a:lnTo>
              <a:lnTo>
                <a:pt x="459" y="369"/>
              </a:lnTo>
              <a:moveTo>
                <a:pt x="459" y="291"/>
              </a:moveTo>
              <a:lnTo>
                <a:pt x="454" y="286"/>
              </a:lnTo>
              <a:lnTo>
                <a:pt x="443" y="286"/>
              </a:lnTo>
              <a:lnTo>
                <a:pt x="438" y="291"/>
              </a:lnTo>
              <a:lnTo>
                <a:pt x="438" y="303"/>
              </a:lnTo>
              <a:lnTo>
                <a:pt x="443" y="308"/>
              </a:lnTo>
              <a:lnTo>
                <a:pt x="454" y="308"/>
              </a:lnTo>
              <a:lnTo>
                <a:pt x="459" y="303"/>
              </a:lnTo>
              <a:lnTo>
                <a:pt x="459" y="291"/>
              </a:lnTo>
              <a:moveTo>
                <a:pt x="459" y="212"/>
              </a:moveTo>
              <a:lnTo>
                <a:pt x="454" y="207"/>
              </a:lnTo>
              <a:lnTo>
                <a:pt x="443" y="207"/>
              </a:lnTo>
              <a:lnTo>
                <a:pt x="438" y="212"/>
              </a:lnTo>
              <a:lnTo>
                <a:pt x="438" y="225"/>
              </a:lnTo>
              <a:lnTo>
                <a:pt x="443" y="230"/>
              </a:lnTo>
              <a:lnTo>
                <a:pt x="454" y="230"/>
              </a:lnTo>
              <a:lnTo>
                <a:pt x="459" y="225"/>
              </a:lnTo>
              <a:lnTo>
                <a:pt x="459" y="212"/>
              </a:lnTo>
              <a:moveTo>
                <a:pt x="459" y="134"/>
              </a:moveTo>
              <a:lnTo>
                <a:pt x="458" y="133"/>
              </a:lnTo>
              <a:lnTo>
                <a:pt x="455" y="130"/>
              </a:lnTo>
              <a:lnTo>
                <a:pt x="455" y="136"/>
              </a:lnTo>
              <a:lnTo>
                <a:pt x="455" y="144"/>
              </a:lnTo>
              <a:lnTo>
                <a:pt x="452" y="147"/>
              </a:lnTo>
              <a:lnTo>
                <a:pt x="445" y="147"/>
              </a:lnTo>
              <a:lnTo>
                <a:pt x="442" y="144"/>
              </a:lnTo>
              <a:lnTo>
                <a:pt x="442" y="136"/>
              </a:lnTo>
              <a:lnTo>
                <a:pt x="445" y="133"/>
              </a:lnTo>
              <a:lnTo>
                <a:pt x="452" y="133"/>
              </a:lnTo>
              <a:lnTo>
                <a:pt x="455" y="136"/>
              </a:lnTo>
              <a:lnTo>
                <a:pt x="455" y="130"/>
              </a:lnTo>
              <a:lnTo>
                <a:pt x="454" y="129"/>
              </a:lnTo>
              <a:lnTo>
                <a:pt x="443" y="129"/>
              </a:lnTo>
              <a:lnTo>
                <a:pt x="438" y="134"/>
              </a:lnTo>
              <a:lnTo>
                <a:pt x="438" y="146"/>
              </a:lnTo>
              <a:lnTo>
                <a:pt x="443" y="151"/>
              </a:lnTo>
              <a:lnTo>
                <a:pt x="454" y="151"/>
              </a:lnTo>
              <a:lnTo>
                <a:pt x="458" y="147"/>
              </a:lnTo>
              <a:lnTo>
                <a:pt x="459" y="146"/>
              </a:lnTo>
              <a:lnTo>
                <a:pt x="459" y="134"/>
              </a:lnTo>
              <a:moveTo>
                <a:pt x="459" y="55"/>
              </a:moveTo>
              <a:lnTo>
                <a:pt x="454" y="50"/>
              </a:lnTo>
              <a:lnTo>
                <a:pt x="443" y="50"/>
              </a:lnTo>
              <a:lnTo>
                <a:pt x="438" y="55"/>
              </a:lnTo>
              <a:lnTo>
                <a:pt x="438" y="67"/>
              </a:lnTo>
              <a:lnTo>
                <a:pt x="443" y="72"/>
              </a:lnTo>
              <a:lnTo>
                <a:pt x="454" y="72"/>
              </a:lnTo>
              <a:lnTo>
                <a:pt x="459" y="67"/>
              </a:lnTo>
              <a:lnTo>
                <a:pt x="459" y="55"/>
              </a:lnTo>
              <a:moveTo>
                <a:pt x="489" y="448"/>
              </a:moveTo>
              <a:lnTo>
                <a:pt x="484" y="443"/>
              </a:lnTo>
              <a:lnTo>
                <a:pt x="473" y="443"/>
              </a:lnTo>
              <a:lnTo>
                <a:pt x="468" y="448"/>
              </a:lnTo>
              <a:lnTo>
                <a:pt x="468" y="460"/>
              </a:lnTo>
              <a:lnTo>
                <a:pt x="473" y="465"/>
              </a:lnTo>
              <a:lnTo>
                <a:pt x="484" y="465"/>
              </a:lnTo>
              <a:lnTo>
                <a:pt x="489" y="460"/>
              </a:lnTo>
              <a:lnTo>
                <a:pt x="489" y="448"/>
              </a:lnTo>
              <a:moveTo>
                <a:pt x="489" y="369"/>
              </a:moveTo>
              <a:lnTo>
                <a:pt x="484" y="364"/>
              </a:lnTo>
              <a:lnTo>
                <a:pt x="473" y="364"/>
              </a:lnTo>
              <a:lnTo>
                <a:pt x="468" y="369"/>
              </a:lnTo>
              <a:lnTo>
                <a:pt x="468" y="382"/>
              </a:lnTo>
              <a:lnTo>
                <a:pt x="473" y="387"/>
              </a:lnTo>
              <a:lnTo>
                <a:pt x="484" y="387"/>
              </a:lnTo>
              <a:lnTo>
                <a:pt x="489" y="382"/>
              </a:lnTo>
              <a:lnTo>
                <a:pt x="489" y="369"/>
              </a:lnTo>
              <a:moveTo>
                <a:pt x="489" y="291"/>
              </a:moveTo>
              <a:lnTo>
                <a:pt x="484" y="286"/>
              </a:lnTo>
              <a:lnTo>
                <a:pt x="473" y="286"/>
              </a:lnTo>
              <a:lnTo>
                <a:pt x="468" y="291"/>
              </a:lnTo>
              <a:lnTo>
                <a:pt x="468" y="303"/>
              </a:lnTo>
              <a:lnTo>
                <a:pt x="473" y="308"/>
              </a:lnTo>
              <a:lnTo>
                <a:pt x="484" y="308"/>
              </a:lnTo>
              <a:lnTo>
                <a:pt x="489" y="303"/>
              </a:lnTo>
              <a:lnTo>
                <a:pt x="489" y="291"/>
              </a:lnTo>
              <a:moveTo>
                <a:pt x="489" y="212"/>
              </a:moveTo>
              <a:lnTo>
                <a:pt x="488" y="212"/>
              </a:lnTo>
              <a:lnTo>
                <a:pt x="485" y="208"/>
              </a:lnTo>
              <a:lnTo>
                <a:pt x="485" y="215"/>
              </a:lnTo>
              <a:lnTo>
                <a:pt x="485" y="222"/>
              </a:lnTo>
              <a:lnTo>
                <a:pt x="482" y="225"/>
              </a:lnTo>
              <a:lnTo>
                <a:pt x="475" y="225"/>
              </a:lnTo>
              <a:lnTo>
                <a:pt x="472" y="222"/>
              </a:lnTo>
              <a:lnTo>
                <a:pt x="472" y="215"/>
              </a:lnTo>
              <a:lnTo>
                <a:pt x="475" y="212"/>
              </a:lnTo>
              <a:lnTo>
                <a:pt x="482" y="212"/>
              </a:lnTo>
              <a:lnTo>
                <a:pt x="485" y="215"/>
              </a:lnTo>
              <a:lnTo>
                <a:pt x="485" y="208"/>
              </a:lnTo>
              <a:lnTo>
                <a:pt x="484" y="207"/>
              </a:lnTo>
              <a:lnTo>
                <a:pt x="473" y="207"/>
              </a:lnTo>
              <a:lnTo>
                <a:pt x="468" y="212"/>
              </a:lnTo>
              <a:lnTo>
                <a:pt x="468" y="225"/>
              </a:lnTo>
              <a:lnTo>
                <a:pt x="473" y="230"/>
              </a:lnTo>
              <a:lnTo>
                <a:pt x="484" y="230"/>
              </a:lnTo>
              <a:lnTo>
                <a:pt x="488" y="225"/>
              </a:lnTo>
              <a:lnTo>
                <a:pt x="489" y="225"/>
              </a:lnTo>
              <a:lnTo>
                <a:pt x="489" y="212"/>
              </a:lnTo>
              <a:moveTo>
                <a:pt x="489" y="134"/>
              </a:moveTo>
              <a:lnTo>
                <a:pt x="484" y="129"/>
              </a:lnTo>
              <a:lnTo>
                <a:pt x="473" y="129"/>
              </a:lnTo>
              <a:lnTo>
                <a:pt x="468" y="134"/>
              </a:lnTo>
              <a:lnTo>
                <a:pt x="468" y="146"/>
              </a:lnTo>
              <a:lnTo>
                <a:pt x="473" y="151"/>
              </a:lnTo>
              <a:lnTo>
                <a:pt x="484" y="151"/>
              </a:lnTo>
              <a:lnTo>
                <a:pt x="489" y="146"/>
              </a:lnTo>
              <a:lnTo>
                <a:pt x="489" y="134"/>
              </a:lnTo>
              <a:moveTo>
                <a:pt x="489" y="55"/>
              </a:moveTo>
              <a:lnTo>
                <a:pt x="488" y="54"/>
              </a:lnTo>
              <a:lnTo>
                <a:pt x="485" y="51"/>
              </a:lnTo>
              <a:lnTo>
                <a:pt x="485" y="58"/>
              </a:lnTo>
              <a:lnTo>
                <a:pt x="485" y="65"/>
              </a:lnTo>
              <a:lnTo>
                <a:pt x="482" y="68"/>
              </a:lnTo>
              <a:lnTo>
                <a:pt x="475" y="68"/>
              </a:lnTo>
              <a:lnTo>
                <a:pt x="472" y="65"/>
              </a:lnTo>
              <a:lnTo>
                <a:pt x="472" y="58"/>
              </a:lnTo>
              <a:lnTo>
                <a:pt x="475" y="54"/>
              </a:lnTo>
              <a:lnTo>
                <a:pt x="482" y="54"/>
              </a:lnTo>
              <a:lnTo>
                <a:pt x="485" y="58"/>
              </a:lnTo>
              <a:lnTo>
                <a:pt x="485" y="51"/>
              </a:lnTo>
              <a:lnTo>
                <a:pt x="484" y="50"/>
              </a:lnTo>
              <a:lnTo>
                <a:pt x="473" y="50"/>
              </a:lnTo>
              <a:lnTo>
                <a:pt x="468" y="55"/>
              </a:lnTo>
              <a:lnTo>
                <a:pt x="468" y="67"/>
              </a:lnTo>
              <a:lnTo>
                <a:pt x="473" y="72"/>
              </a:lnTo>
              <a:lnTo>
                <a:pt x="484" y="72"/>
              </a:lnTo>
              <a:lnTo>
                <a:pt x="488" y="68"/>
              </a:lnTo>
              <a:lnTo>
                <a:pt x="489" y="67"/>
              </a:lnTo>
              <a:lnTo>
                <a:pt x="489" y="55"/>
              </a:lnTo>
              <a:moveTo>
                <a:pt x="519" y="369"/>
              </a:moveTo>
              <a:lnTo>
                <a:pt x="514" y="364"/>
              </a:lnTo>
              <a:lnTo>
                <a:pt x="503" y="364"/>
              </a:lnTo>
              <a:lnTo>
                <a:pt x="498" y="369"/>
              </a:lnTo>
              <a:lnTo>
                <a:pt x="498" y="382"/>
              </a:lnTo>
              <a:lnTo>
                <a:pt x="503" y="387"/>
              </a:lnTo>
              <a:lnTo>
                <a:pt x="514" y="387"/>
              </a:lnTo>
              <a:lnTo>
                <a:pt x="519" y="382"/>
              </a:lnTo>
              <a:lnTo>
                <a:pt x="519" y="369"/>
              </a:lnTo>
              <a:moveTo>
                <a:pt x="519" y="291"/>
              </a:moveTo>
              <a:lnTo>
                <a:pt x="514" y="286"/>
              </a:lnTo>
              <a:lnTo>
                <a:pt x="503" y="286"/>
              </a:lnTo>
              <a:lnTo>
                <a:pt x="498" y="291"/>
              </a:lnTo>
              <a:lnTo>
                <a:pt x="498" y="303"/>
              </a:lnTo>
              <a:lnTo>
                <a:pt x="503" y="308"/>
              </a:lnTo>
              <a:lnTo>
                <a:pt x="514" y="308"/>
              </a:lnTo>
              <a:lnTo>
                <a:pt x="519" y="303"/>
              </a:lnTo>
              <a:lnTo>
                <a:pt x="519" y="291"/>
              </a:lnTo>
              <a:moveTo>
                <a:pt x="519" y="55"/>
              </a:moveTo>
              <a:lnTo>
                <a:pt x="514" y="50"/>
              </a:lnTo>
              <a:lnTo>
                <a:pt x="503" y="50"/>
              </a:lnTo>
              <a:lnTo>
                <a:pt x="498" y="55"/>
              </a:lnTo>
              <a:lnTo>
                <a:pt x="498" y="67"/>
              </a:lnTo>
              <a:lnTo>
                <a:pt x="503" y="72"/>
              </a:lnTo>
              <a:lnTo>
                <a:pt x="514" y="72"/>
              </a:lnTo>
              <a:lnTo>
                <a:pt x="519" y="67"/>
              </a:lnTo>
              <a:lnTo>
                <a:pt x="519" y="55"/>
              </a:lnTo>
              <a:moveTo>
                <a:pt x="519" y="448"/>
              </a:moveTo>
              <a:lnTo>
                <a:pt x="518" y="447"/>
              </a:lnTo>
              <a:lnTo>
                <a:pt x="515" y="444"/>
              </a:lnTo>
              <a:lnTo>
                <a:pt x="515" y="450"/>
              </a:lnTo>
              <a:lnTo>
                <a:pt x="515" y="458"/>
              </a:lnTo>
              <a:lnTo>
                <a:pt x="512" y="461"/>
              </a:lnTo>
              <a:lnTo>
                <a:pt x="505" y="461"/>
              </a:lnTo>
              <a:lnTo>
                <a:pt x="502" y="458"/>
              </a:lnTo>
              <a:lnTo>
                <a:pt x="502" y="450"/>
              </a:lnTo>
              <a:lnTo>
                <a:pt x="505" y="447"/>
              </a:lnTo>
              <a:lnTo>
                <a:pt x="512" y="447"/>
              </a:lnTo>
              <a:lnTo>
                <a:pt x="515" y="450"/>
              </a:lnTo>
              <a:lnTo>
                <a:pt x="515" y="444"/>
              </a:lnTo>
              <a:lnTo>
                <a:pt x="514" y="443"/>
              </a:lnTo>
              <a:lnTo>
                <a:pt x="503" y="443"/>
              </a:lnTo>
              <a:lnTo>
                <a:pt x="498" y="448"/>
              </a:lnTo>
              <a:lnTo>
                <a:pt x="498" y="460"/>
              </a:lnTo>
              <a:lnTo>
                <a:pt x="503" y="465"/>
              </a:lnTo>
              <a:lnTo>
                <a:pt x="514" y="465"/>
              </a:lnTo>
              <a:lnTo>
                <a:pt x="518" y="461"/>
              </a:lnTo>
              <a:lnTo>
                <a:pt x="519" y="460"/>
              </a:lnTo>
              <a:lnTo>
                <a:pt x="519" y="448"/>
              </a:lnTo>
              <a:moveTo>
                <a:pt x="519" y="212"/>
              </a:moveTo>
              <a:lnTo>
                <a:pt x="518" y="212"/>
              </a:lnTo>
              <a:lnTo>
                <a:pt x="515" y="208"/>
              </a:lnTo>
              <a:lnTo>
                <a:pt x="515" y="215"/>
              </a:lnTo>
              <a:lnTo>
                <a:pt x="515" y="222"/>
              </a:lnTo>
              <a:lnTo>
                <a:pt x="512" y="225"/>
              </a:lnTo>
              <a:lnTo>
                <a:pt x="505" y="225"/>
              </a:lnTo>
              <a:lnTo>
                <a:pt x="502" y="222"/>
              </a:lnTo>
              <a:lnTo>
                <a:pt x="502" y="215"/>
              </a:lnTo>
              <a:lnTo>
                <a:pt x="505" y="212"/>
              </a:lnTo>
              <a:lnTo>
                <a:pt x="512" y="212"/>
              </a:lnTo>
              <a:lnTo>
                <a:pt x="515" y="215"/>
              </a:lnTo>
              <a:lnTo>
                <a:pt x="515" y="208"/>
              </a:lnTo>
              <a:lnTo>
                <a:pt x="514" y="207"/>
              </a:lnTo>
              <a:lnTo>
                <a:pt x="503" y="207"/>
              </a:lnTo>
              <a:lnTo>
                <a:pt x="498" y="212"/>
              </a:lnTo>
              <a:lnTo>
                <a:pt x="498" y="225"/>
              </a:lnTo>
              <a:lnTo>
                <a:pt x="503" y="230"/>
              </a:lnTo>
              <a:lnTo>
                <a:pt x="514" y="230"/>
              </a:lnTo>
              <a:lnTo>
                <a:pt x="518" y="225"/>
              </a:lnTo>
              <a:lnTo>
                <a:pt x="519" y="225"/>
              </a:lnTo>
              <a:lnTo>
                <a:pt x="519" y="212"/>
              </a:lnTo>
              <a:moveTo>
                <a:pt x="519" y="134"/>
              </a:moveTo>
              <a:lnTo>
                <a:pt x="518" y="133"/>
              </a:lnTo>
              <a:lnTo>
                <a:pt x="515" y="130"/>
              </a:lnTo>
              <a:lnTo>
                <a:pt x="515" y="136"/>
              </a:lnTo>
              <a:lnTo>
                <a:pt x="515" y="144"/>
              </a:lnTo>
              <a:lnTo>
                <a:pt x="512" y="147"/>
              </a:lnTo>
              <a:lnTo>
                <a:pt x="505" y="147"/>
              </a:lnTo>
              <a:lnTo>
                <a:pt x="502" y="144"/>
              </a:lnTo>
              <a:lnTo>
                <a:pt x="502" y="136"/>
              </a:lnTo>
              <a:lnTo>
                <a:pt x="505" y="133"/>
              </a:lnTo>
              <a:lnTo>
                <a:pt x="512" y="133"/>
              </a:lnTo>
              <a:lnTo>
                <a:pt x="515" y="136"/>
              </a:lnTo>
              <a:lnTo>
                <a:pt x="515" y="130"/>
              </a:lnTo>
              <a:lnTo>
                <a:pt x="514" y="129"/>
              </a:lnTo>
              <a:lnTo>
                <a:pt x="503" y="129"/>
              </a:lnTo>
              <a:lnTo>
                <a:pt x="498" y="134"/>
              </a:lnTo>
              <a:lnTo>
                <a:pt x="498" y="146"/>
              </a:lnTo>
              <a:lnTo>
                <a:pt x="503" y="151"/>
              </a:lnTo>
              <a:lnTo>
                <a:pt x="514" y="151"/>
              </a:lnTo>
              <a:lnTo>
                <a:pt x="518" y="147"/>
              </a:lnTo>
              <a:lnTo>
                <a:pt x="519" y="146"/>
              </a:lnTo>
              <a:lnTo>
                <a:pt x="519" y="134"/>
              </a:lnTo>
              <a:moveTo>
                <a:pt x="571" y="13"/>
              </a:moveTo>
              <a:lnTo>
                <a:pt x="559" y="0"/>
              </a:lnTo>
              <a:lnTo>
                <a:pt x="544" y="0"/>
              </a:lnTo>
              <a:lnTo>
                <a:pt x="544" y="43"/>
              </a:lnTo>
              <a:lnTo>
                <a:pt x="544" y="79"/>
              </a:lnTo>
              <a:lnTo>
                <a:pt x="544" y="122"/>
              </a:lnTo>
              <a:lnTo>
                <a:pt x="544" y="158"/>
              </a:lnTo>
              <a:lnTo>
                <a:pt x="544" y="200"/>
              </a:lnTo>
              <a:lnTo>
                <a:pt x="544" y="236"/>
              </a:lnTo>
              <a:lnTo>
                <a:pt x="544" y="279"/>
              </a:lnTo>
              <a:lnTo>
                <a:pt x="544" y="315"/>
              </a:lnTo>
              <a:lnTo>
                <a:pt x="544" y="358"/>
              </a:lnTo>
              <a:lnTo>
                <a:pt x="544" y="394"/>
              </a:lnTo>
              <a:lnTo>
                <a:pt x="544" y="436"/>
              </a:lnTo>
              <a:lnTo>
                <a:pt x="544" y="472"/>
              </a:lnTo>
              <a:lnTo>
                <a:pt x="538" y="478"/>
              </a:lnTo>
              <a:lnTo>
                <a:pt x="251" y="478"/>
              </a:lnTo>
              <a:lnTo>
                <a:pt x="245" y="472"/>
              </a:lnTo>
              <a:lnTo>
                <a:pt x="245" y="436"/>
              </a:lnTo>
              <a:lnTo>
                <a:pt x="251" y="430"/>
              </a:lnTo>
              <a:lnTo>
                <a:pt x="538" y="430"/>
              </a:lnTo>
              <a:lnTo>
                <a:pt x="544" y="436"/>
              </a:lnTo>
              <a:lnTo>
                <a:pt x="544" y="394"/>
              </a:lnTo>
              <a:lnTo>
                <a:pt x="538" y="400"/>
              </a:lnTo>
              <a:lnTo>
                <a:pt x="251" y="400"/>
              </a:lnTo>
              <a:lnTo>
                <a:pt x="245" y="394"/>
              </a:lnTo>
              <a:lnTo>
                <a:pt x="245" y="358"/>
              </a:lnTo>
              <a:lnTo>
                <a:pt x="251" y="351"/>
              </a:lnTo>
              <a:lnTo>
                <a:pt x="538" y="351"/>
              </a:lnTo>
              <a:lnTo>
                <a:pt x="544" y="358"/>
              </a:lnTo>
              <a:lnTo>
                <a:pt x="544" y="315"/>
              </a:lnTo>
              <a:lnTo>
                <a:pt x="538" y="321"/>
              </a:lnTo>
              <a:lnTo>
                <a:pt x="251" y="321"/>
              </a:lnTo>
              <a:lnTo>
                <a:pt x="245" y="315"/>
              </a:lnTo>
              <a:lnTo>
                <a:pt x="245" y="279"/>
              </a:lnTo>
              <a:lnTo>
                <a:pt x="251" y="273"/>
              </a:lnTo>
              <a:lnTo>
                <a:pt x="538" y="273"/>
              </a:lnTo>
              <a:lnTo>
                <a:pt x="544" y="279"/>
              </a:lnTo>
              <a:lnTo>
                <a:pt x="544" y="236"/>
              </a:lnTo>
              <a:lnTo>
                <a:pt x="538" y="243"/>
              </a:lnTo>
              <a:lnTo>
                <a:pt x="251" y="243"/>
              </a:lnTo>
              <a:lnTo>
                <a:pt x="245" y="236"/>
              </a:lnTo>
              <a:lnTo>
                <a:pt x="245" y="200"/>
              </a:lnTo>
              <a:lnTo>
                <a:pt x="251" y="194"/>
              </a:lnTo>
              <a:lnTo>
                <a:pt x="538" y="194"/>
              </a:lnTo>
              <a:lnTo>
                <a:pt x="544" y="200"/>
              </a:lnTo>
              <a:lnTo>
                <a:pt x="544" y="158"/>
              </a:lnTo>
              <a:lnTo>
                <a:pt x="538" y="164"/>
              </a:lnTo>
              <a:lnTo>
                <a:pt x="251" y="164"/>
              </a:lnTo>
              <a:lnTo>
                <a:pt x="245" y="158"/>
              </a:lnTo>
              <a:lnTo>
                <a:pt x="245" y="122"/>
              </a:lnTo>
              <a:lnTo>
                <a:pt x="251" y="115"/>
              </a:lnTo>
              <a:lnTo>
                <a:pt x="538" y="115"/>
              </a:lnTo>
              <a:lnTo>
                <a:pt x="544" y="122"/>
              </a:lnTo>
              <a:lnTo>
                <a:pt x="544" y="79"/>
              </a:lnTo>
              <a:lnTo>
                <a:pt x="538" y="86"/>
              </a:lnTo>
              <a:lnTo>
                <a:pt x="251" y="86"/>
              </a:lnTo>
              <a:lnTo>
                <a:pt x="245" y="79"/>
              </a:lnTo>
              <a:lnTo>
                <a:pt x="245" y="43"/>
              </a:lnTo>
              <a:lnTo>
                <a:pt x="251" y="37"/>
              </a:lnTo>
              <a:lnTo>
                <a:pt x="538" y="37"/>
              </a:lnTo>
              <a:lnTo>
                <a:pt x="544" y="43"/>
              </a:lnTo>
              <a:lnTo>
                <a:pt x="544" y="0"/>
              </a:lnTo>
              <a:lnTo>
                <a:pt x="230" y="0"/>
              </a:lnTo>
              <a:lnTo>
                <a:pt x="218" y="13"/>
              </a:lnTo>
              <a:lnTo>
                <a:pt x="218" y="510"/>
              </a:lnTo>
              <a:lnTo>
                <a:pt x="571" y="510"/>
              </a:lnTo>
              <a:lnTo>
                <a:pt x="571" y="478"/>
              </a:lnTo>
              <a:lnTo>
                <a:pt x="571" y="430"/>
              </a:lnTo>
              <a:lnTo>
                <a:pt x="571" y="400"/>
              </a:lnTo>
              <a:lnTo>
                <a:pt x="571" y="351"/>
              </a:lnTo>
              <a:lnTo>
                <a:pt x="571" y="321"/>
              </a:lnTo>
              <a:lnTo>
                <a:pt x="571" y="273"/>
              </a:lnTo>
              <a:lnTo>
                <a:pt x="571" y="243"/>
              </a:lnTo>
              <a:lnTo>
                <a:pt x="571" y="194"/>
              </a:lnTo>
              <a:lnTo>
                <a:pt x="571" y="164"/>
              </a:lnTo>
              <a:lnTo>
                <a:pt x="571" y="115"/>
              </a:lnTo>
              <a:lnTo>
                <a:pt x="571" y="86"/>
              </a:lnTo>
              <a:lnTo>
                <a:pt x="571" y="37"/>
              </a:lnTo>
              <a:lnTo>
                <a:pt x="571" y="13"/>
              </a:lnTo>
              <a:moveTo>
                <a:pt x="598" y="533"/>
              </a:moveTo>
              <a:lnTo>
                <a:pt x="590" y="524"/>
              </a:lnTo>
              <a:lnTo>
                <a:pt x="199" y="524"/>
              </a:lnTo>
              <a:lnTo>
                <a:pt x="190" y="533"/>
              </a:lnTo>
              <a:lnTo>
                <a:pt x="190" y="584"/>
              </a:lnTo>
              <a:lnTo>
                <a:pt x="199" y="593"/>
              </a:lnTo>
              <a:lnTo>
                <a:pt x="590" y="593"/>
              </a:lnTo>
              <a:lnTo>
                <a:pt x="598" y="584"/>
              </a:lnTo>
              <a:lnTo>
                <a:pt x="598" y="533"/>
              </a:lnTo>
              <a:moveTo>
                <a:pt x="649" y="391"/>
              </a:moveTo>
              <a:lnTo>
                <a:pt x="645" y="386"/>
              </a:lnTo>
              <a:lnTo>
                <a:pt x="633" y="386"/>
              </a:lnTo>
              <a:lnTo>
                <a:pt x="628" y="391"/>
              </a:lnTo>
              <a:lnTo>
                <a:pt x="628" y="403"/>
              </a:lnTo>
              <a:lnTo>
                <a:pt x="633" y="408"/>
              </a:lnTo>
              <a:lnTo>
                <a:pt x="645" y="408"/>
              </a:lnTo>
              <a:lnTo>
                <a:pt x="649" y="403"/>
              </a:lnTo>
              <a:lnTo>
                <a:pt x="649" y="391"/>
              </a:lnTo>
              <a:moveTo>
                <a:pt x="649" y="312"/>
              </a:moveTo>
              <a:lnTo>
                <a:pt x="645" y="307"/>
              </a:lnTo>
              <a:lnTo>
                <a:pt x="633" y="307"/>
              </a:lnTo>
              <a:lnTo>
                <a:pt x="628" y="312"/>
              </a:lnTo>
              <a:lnTo>
                <a:pt x="628" y="324"/>
              </a:lnTo>
              <a:lnTo>
                <a:pt x="633" y="329"/>
              </a:lnTo>
              <a:lnTo>
                <a:pt x="645" y="329"/>
              </a:lnTo>
              <a:lnTo>
                <a:pt x="649" y="324"/>
              </a:lnTo>
              <a:lnTo>
                <a:pt x="649" y="312"/>
              </a:lnTo>
              <a:moveTo>
                <a:pt x="649" y="233"/>
              </a:moveTo>
              <a:lnTo>
                <a:pt x="645" y="228"/>
              </a:lnTo>
              <a:lnTo>
                <a:pt x="633" y="228"/>
              </a:lnTo>
              <a:lnTo>
                <a:pt x="628" y="233"/>
              </a:lnTo>
              <a:lnTo>
                <a:pt x="628" y="246"/>
              </a:lnTo>
              <a:lnTo>
                <a:pt x="633" y="251"/>
              </a:lnTo>
              <a:lnTo>
                <a:pt x="645" y="251"/>
              </a:lnTo>
              <a:lnTo>
                <a:pt x="649" y="246"/>
              </a:lnTo>
              <a:lnTo>
                <a:pt x="649" y="233"/>
              </a:lnTo>
              <a:moveTo>
                <a:pt x="649" y="155"/>
              </a:moveTo>
              <a:lnTo>
                <a:pt x="649" y="154"/>
              </a:lnTo>
              <a:lnTo>
                <a:pt x="646" y="151"/>
              </a:lnTo>
              <a:lnTo>
                <a:pt x="646" y="157"/>
              </a:lnTo>
              <a:lnTo>
                <a:pt x="646" y="165"/>
              </a:lnTo>
              <a:lnTo>
                <a:pt x="643" y="168"/>
              </a:lnTo>
              <a:lnTo>
                <a:pt x="635" y="168"/>
              </a:lnTo>
              <a:lnTo>
                <a:pt x="632" y="165"/>
              </a:lnTo>
              <a:lnTo>
                <a:pt x="632" y="157"/>
              </a:lnTo>
              <a:lnTo>
                <a:pt x="635" y="154"/>
              </a:lnTo>
              <a:lnTo>
                <a:pt x="643" y="154"/>
              </a:lnTo>
              <a:lnTo>
                <a:pt x="646" y="157"/>
              </a:lnTo>
              <a:lnTo>
                <a:pt x="646" y="151"/>
              </a:lnTo>
              <a:lnTo>
                <a:pt x="645" y="150"/>
              </a:lnTo>
              <a:lnTo>
                <a:pt x="633" y="150"/>
              </a:lnTo>
              <a:lnTo>
                <a:pt x="628" y="155"/>
              </a:lnTo>
              <a:lnTo>
                <a:pt x="628" y="167"/>
              </a:lnTo>
              <a:lnTo>
                <a:pt x="633" y="172"/>
              </a:lnTo>
              <a:lnTo>
                <a:pt x="645" y="172"/>
              </a:lnTo>
              <a:lnTo>
                <a:pt x="649" y="168"/>
              </a:lnTo>
              <a:lnTo>
                <a:pt x="649" y="167"/>
              </a:lnTo>
              <a:lnTo>
                <a:pt x="649" y="155"/>
              </a:lnTo>
              <a:moveTo>
                <a:pt x="679" y="391"/>
              </a:moveTo>
              <a:lnTo>
                <a:pt x="675" y="386"/>
              </a:lnTo>
              <a:lnTo>
                <a:pt x="663" y="386"/>
              </a:lnTo>
              <a:lnTo>
                <a:pt x="658" y="391"/>
              </a:lnTo>
              <a:lnTo>
                <a:pt x="658" y="403"/>
              </a:lnTo>
              <a:lnTo>
                <a:pt x="663" y="408"/>
              </a:lnTo>
              <a:lnTo>
                <a:pt x="675" y="408"/>
              </a:lnTo>
              <a:lnTo>
                <a:pt x="679" y="403"/>
              </a:lnTo>
              <a:lnTo>
                <a:pt x="679" y="391"/>
              </a:lnTo>
              <a:moveTo>
                <a:pt x="679" y="233"/>
              </a:moveTo>
              <a:lnTo>
                <a:pt x="675" y="228"/>
              </a:lnTo>
              <a:lnTo>
                <a:pt x="663" y="228"/>
              </a:lnTo>
              <a:lnTo>
                <a:pt x="658" y="233"/>
              </a:lnTo>
              <a:lnTo>
                <a:pt x="658" y="246"/>
              </a:lnTo>
              <a:lnTo>
                <a:pt x="663" y="251"/>
              </a:lnTo>
              <a:lnTo>
                <a:pt x="675" y="251"/>
              </a:lnTo>
              <a:lnTo>
                <a:pt x="679" y="246"/>
              </a:lnTo>
              <a:lnTo>
                <a:pt x="679" y="233"/>
              </a:lnTo>
              <a:moveTo>
                <a:pt x="679" y="155"/>
              </a:moveTo>
              <a:lnTo>
                <a:pt x="675" y="150"/>
              </a:lnTo>
              <a:lnTo>
                <a:pt x="663" y="150"/>
              </a:lnTo>
              <a:lnTo>
                <a:pt x="658" y="155"/>
              </a:lnTo>
              <a:lnTo>
                <a:pt x="658" y="167"/>
              </a:lnTo>
              <a:lnTo>
                <a:pt x="663" y="172"/>
              </a:lnTo>
              <a:lnTo>
                <a:pt x="675" y="172"/>
              </a:lnTo>
              <a:lnTo>
                <a:pt x="679" y="167"/>
              </a:lnTo>
              <a:lnTo>
                <a:pt x="679" y="155"/>
              </a:lnTo>
              <a:moveTo>
                <a:pt x="679" y="312"/>
              </a:moveTo>
              <a:lnTo>
                <a:pt x="679" y="311"/>
              </a:lnTo>
              <a:lnTo>
                <a:pt x="675" y="308"/>
              </a:lnTo>
              <a:lnTo>
                <a:pt x="675" y="314"/>
              </a:lnTo>
              <a:lnTo>
                <a:pt x="675" y="322"/>
              </a:lnTo>
              <a:lnTo>
                <a:pt x="673" y="325"/>
              </a:lnTo>
              <a:lnTo>
                <a:pt x="665" y="325"/>
              </a:lnTo>
              <a:lnTo>
                <a:pt x="662" y="322"/>
              </a:lnTo>
              <a:lnTo>
                <a:pt x="662" y="314"/>
              </a:lnTo>
              <a:lnTo>
                <a:pt x="665" y="311"/>
              </a:lnTo>
              <a:lnTo>
                <a:pt x="673" y="311"/>
              </a:lnTo>
              <a:lnTo>
                <a:pt x="675" y="314"/>
              </a:lnTo>
              <a:lnTo>
                <a:pt x="675" y="308"/>
              </a:lnTo>
              <a:lnTo>
                <a:pt x="675" y="307"/>
              </a:lnTo>
              <a:lnTo>
                <a:pt x="663" y="307"/>
              </a:lnTo>
              <a:lnTo>
                <a:pt x="658" y="312"/>
              </a:lnTo>
              <a:lnTo>
                <a:pt x="658" y="324"/>
              </a:lnTo>
              <a:lnTo>
                <a:pt x="663" y="329"/>
              </a:lnTo>
              <a:lnTo>
                <a:pt x="675" y="329"/>
              </a:lnTo>
              <a:lnTo>
                <a:pt x="679" y="325"/>
              </a:lnTo>
              <a:lnTo>
                <a:pt x="679" y="324"/>
              </a:lnTo>
              <a:lnTo>
                <a:pt x="679" y="312"/>
              </a:lnTo>
              <a:moveTo>
                <a:pt x="709" y="391"/>
              </a:moveTo>
              <a:lnTo>
                <a:pt x="709" y="390"/>
              </a:lnTo>
              <a:lnTo>
                <a:pt x="705" y="386"/>
              </a:lnTo>
              <a:lnTo>
                <a:pt x="705" y="393"/>
              </a:lnTo>
              <a:lnTo>
                <a:pt x="705" y="400"/>
              </a:lnTo>
              <a:lnTo>
                <a:pt x="702" y="404"/>
              </a:lnTo>
              <a:lnTo>
                <a:pt x="695" y="404"/>
              </a:lnTo>
              <a:lnTo>
                <a:pt x="692" y="400"/>
              </a:lnTo>
              <a:lnTo>
                <a:pt x="692" y="393"/>
              </a:lnTo>
              <a:lnTo>
                <a:pt x="695" y="390"/>
              </a:lnTo>
              <a:lnTo>
                <a:pt x="702" y="390"/>
              </a:lnTo>
              <a:lnTo>
                <a:pt x="705" y="393"/>
              </a:lnTo>
              <a:lnTo>
                <a:pt x="705" y="386"/>
              </a:lnTo>
              <a:lnTo>
                <a:pt x="693" y="386"/>
              </a:lnTo>
              <a:lnTo>
                <a:pt x="688" y="391"/>
              </a:lnTo>
              <a:lnTo>
                <a:pt x="688" y="403"/>
              </a:lnTo>
              <a:lnTo>
                <a:pt x="693" y="408"/>
              </a:lnTo>
              <a:lnTo>
                <a:pt x="705" y="408"/>
              </a:lnTo>
              <a:lnTo>
                <a:pt x="709" y="404"/>
              </a:lnTo>
              <a:lnTo>
                <a:pt x="709" y="403"/>
              </a:lnTo>
              <a:lnTo>
                <a:pt x="709" y="391"/>
              </a:lnTo>
              <a:moveTo>
                <a:pt x="709" y="312"/>
              </a:moveTo>
              <a:lnTo>
                <a:pt x="709" y="311"/>
              </a:lnTo>
              <a:lnTo>
                <a:pt x="705" y="308"/>
              </a:lnTo>
              <a:lnTo>
                <a:pt x="705" y="314"/>
              </a:lnTo>
              <a:lnTo>
                <a:pt x="705" y="322"/>
              </a:lnTo>
              <a:lnTo>
                <a:pt x="702" y="325"/>
              </a:lnTo>
              <a:lnTo>
                <a:pt x="695" y="325"/>
              </a:lnTo>
              <a:lnTo>
                <a:pt x="692" y="322"/>
              </a:lnTo>
              <a:lnTo>
                <a:pt x="692" y="314"/>
              </a:lnTo>
              <a:lnTo>
                <a:pt x="695" y="311"/>
              </a:lnTo>
              <a:lnTo>
                <a:pt x="702" y="311"/>
              </a:lnTo>
              <a:lnTo>
                <a:pt x="705" y="314"/>
              </a:lnTo>
              <a:lnTo>
                <a:pt x="705" y="308"/>
              </a:lnTo>
              <a:lnTo>
                <a:pt x="705" y="307"/>
              </a:lnTo>
              <a:lnTo>
                <a:pt x="693" y="307"/>
              </a:lnTo>
              <a:lnTo>
                <a:pt x="688" y="312"/>
              </a:lnTo>
              <a:lnTo>
                <a:pt x="688" y="324"/>
              </a:lnTo>
              <a:lnTo>
                <a:pt x="693" y="329"/>
              </a:lnTo>
              <a:lnTo>
                <a:pt x="705" y="329"/>
              </a:lnTo>
              <a:lnTo>
                <a:pt x="709" y="325"/>
              </a:lnTo>
              <a:lnTo>
                <a:pt x="709" y="324"/>
              </a:lnTo>
              <a:lnTo>
                <a:pt x="709" y="312"/>
              </a:lnTo>
              <a:moveTo>
                <a:pt x="709" y="233"/>
              </a:moveTo>
              <a:lnTo>
                <a:pt x="705" y="228"/>
              </a:lnTo>
              <a:lnTo>
                <a:pt x="693" y="228"/>
              </a:lnTo>
              <a:lnTo>
                <a:pt x="688" y="233"/>
              </a:lnTo>
              <a:lnTo>
                <a:pt x="688" y="246"/>
              </a:lnTo>
              <a:lnTo>
                <a:pt x="693" y="251"/>
              </a:lnTo>
              <a:lnTo>
                <a:pt x="705" y="251"/>
              </a:lnTo>
              <a:lnTo>
                <a:pt x="709" y="246"/>
              </a:lnTo>
              <a:lnTo>
                <a:pt x="709" y="233"/>
              </a:lnTo>
              <a:moveTo>
                <a:pt x="709" y="155"/>
              </a:moveTo>
              <a:lnTo>
                <a:pt x="705" y="150"/>
              </a:lnTo>
              <a:lnTo>
                <a:pt x="693" y="150"/>
              </a:lnTo>
              <a:lnTo>
                <a:pt x="688" y="155"/>
              </a:lnTo>
              <a:lnTo>
                <a:pt x="688" y="167"/>
              </a:lnTo>
              <a:lnTo>
                <a:pt x="693" y="172"/>
              </a:lnTo>
              <a:lnTo>
                <a:pt x="705" y="172"/>
              </a:lnTo>
              <a:lnTo>
                <a:pt x="709" y="167"/>
              </a:lnTo>
              <a:lnTo>
                <a:pt x="709" y="155"/>
              </a:lnTo>
              <a:moveTo>
                <a:pt x="761" y="114"/>
              </a:moveTo>
              <a:lnTo>
                <a:pt x="749" y="101"/>
              </a:lnTo>
              <a:lnTo>
                <a:pt x="585" y="101"/>
              </a:lnTo>
              <a:lnTo>
                <a:pt x="585" y="137"/>
              </a:lnTo>
              <a:lnTo>
                <a:pt x="728" y="137"/>
              </a:lnTo>
              <a:lnTo>
                <a:pt x="734" y="143"/>
              </a:lnTo>
              <a:lnTo>
                <a:pt x="734" y="179"/>
              </a:lnTo>
              <a:lnTo>
                <a:pt x="728" y="185"/>
              </a:lnTo>
              <a:lnTo>
                <a:pt x="585" y="185"/>
              </a:lnTo>
              <a:lnTo>
                <a:pt x="585" y="215"/>
              </a:lnTo>
              <a:lnTo>
                <a:pt x="728" y="215"/>
              </a:lnTo>
              <a:lnTo>
                <a:pt x="734" y="222"/>
              </a:lnTo>
              <a:lnTo>
                <a:pt x="734" y="258"/>
              </a:lnTo>
              <a:lnTo>
                <a:pt x="728" y="264"/>
              </a:lnTo>
              <a:lnTo>
                <a:pt x="585" y="264"/>
              </a:lnTo>
              <a:lnTo>
                <a:pt x="585" y="294"/>
              </a:lnTo>
              <a:lnTo>
                <a:pt x="728" y="294"/>
              </a:lnTo>
              <a:lnTo>
                <a:pt x="734" y="300"/>
              </a:lnTo>
              <a:lnTo>
                <a:pt x="734" y="336"/>
              </a:lnTo>
              <a:lnTo>
                <a:pt x="728" y="343"/>
              </a:lnTo>
              <a:lnTo>
                <a:pt x="585" y="343"/>
              </a:lnTo>
              <a:lnTo>
                <a:pt x="585" y="372"/>
              </a:lnTo>
              <a:lnTo>
                <a:pt x="728" y="372"/>
              </a:lnTo>
              <a:lnTo>
                <a:pt x="734" y="379"/>
              </a:lnTo>
              <a:lnTo>
                <a:pt x="734" y="415"/>
              </a:lnTo>
              <a:lnTo>
                <a:pt x="728" y="421"/>
              </a:lnTo>
              <a:lnTo>
                <a:pt x="585" y="421"/>
              </a:lnTo>
              <a:lnTo>
                <a:pt x="585" y="453"/>
              </a:lnTo>
              <a:lnTo>
                <a:pt x="761" y="453"/>
              </a:lnTo>
              <a:lnTo>
                <a:pt x="761" y="114"/>
              </a:lnTo>
              <a:moveTo>
                <a:pt x="789" y="476"/>
              </a:moveTo>
              <a:lnTo>
                <a:pt x="780" y="467"/>
              </a:lnTo>
              <a:lnTo>
                <a:pt x="585" y="467"/>
              </a:lnTo>
              <a:lnTo>
                <a:pt x="585" y="511"/>
              </a:lnTo>
              <a:lnTo>
                <a:pt x="597" y="513"/>
              </a:lnTo>
              <a:lnTo>
                <a:pt x="608" y="523"/>
              </a:lnTo>
              <a:lnTo>
                <a:pt x="611" y="536"/>
              </a:lnTo>
              <a:lnTo>
                <a:pt x="780" y="536"/>
              </a:lnTo>
              <a:lnTo>
                <a:pt x="789" y="527"/>
              </a:lnTo>
              <a:lnTo>
                <a:pt x="789" y="476"/>
              </a:lnTo>
            </a:path>
          </a:pathLst>
        </a:cu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s-ES"/>
          </a:defPPr>
          <a:lvl1pPr marL="0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3143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06287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59431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12575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65718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18862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72006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25150" algn="l" defTabSz="90628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o-RO"/>
        </a:p>
      </cdr:txBody>
    </cdr:sp>
  </cdr:relSizeAnchor>
  <cdr:relSizeAnchor xmlns:cdr="http://schemas.openxmlformats.org/drawingml/2006/chartDrawing">
    <cdr:from>
      <cdr:x>0.82895</cdr:x>
      <cdr:y>0.74924</cdr:y>
    </cdr:from>
    <cdr:to>
      <cdr:x>0.89001</cdr:x>
      <cdr:y>0.88046</cdr:y>
    </cdr:to>
    <cdr:pic>
      <cdr:nvPicPr>
        <cdr:cNvPr id="8" name="Graphic 7" descr="Earth globe: Africa and Europe with solid fill">
          <a:extLst xmlns:a="http://schemas.openxmlformats.org/drawingml/2006/main">
            <a:ext uri="{FF2B5EF4-FFF2-40B4-BE49-F238E27FC236}">
              <a16:creationId xmlns:a16="http://schemas.microsoft.com/office/drawing/2014/main" id="{972598FF-48E5-094E-3E46-31E276FAAD0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073009" y="3816077"/>
          <a:ext cx="668346" cy="66834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0.63192</cdr:x>
      <cdr:y>0.75485</cdr:y>
    </cdr:from>
    <cdr:to>
      <cdr:x>0.69113</cdr:x>
      <cdr:y>0.8821</cdr:y>
    </cdr:to>
    <cdr:pic>
      <cdr:nvPicPr>
        <cdr:cNvPr id="12" name="Graphic 11" descr="Graduation cap outline">
          <a:extLst xmlns:a="http://schemas.openxmlformats.org/drawingml/2006/main">
            <a:ext uri="{FF2B5EF4-FFF2-40B4-BE49-F238E27FC236}">
              <a16:creationId xmlns:a16="http://schemas.microsoft.com/office/drawing/2014/main" id="{0AD17542-D464-2FAA-69A0-28BF6B62EAF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16504" y="3844630"/>
          <a:ext cx="648072" cy="64811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7767BD-50A1-4748-B3E9-A0360D70E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4E9DA-9173-472E-B27E-BBB1C4C0B9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9FBBE6-1E71-4654-9286-B56899234A95}" type="datetimeFigureOut">
              <a:rPr lang="en-GB"/>
              <a:pPr>
                <a:defRPr/>
              </a:pPr>
              <a:t>15/05/2023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1D3F8-A840-455A-8790-B42367A90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3C905-9383-4D09-811C-112431A650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A3AF43-987D-446B-B1A5-5A4E528F5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A5A495-3D98-446C-8983-1D550A417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9E496-7252-4D0A-B3E6-AE27E60318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1B69AE-B4EF-4224-95F7-BA8C51F32C3A}" type="datetimeFigureOut">
              <a:rPr lang="LID4096"/>
              <a:pPr>
                <a:defRPr/>
              </a:pPr>
              <a:t>05/15/2023</a:t>
            </a:fld>
            <a:endParaRPr lang="en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ED172B-D884-42AA-A59E-F4685B0A02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9166C9-6D0D-4883-BDD6-9A55694E7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89E7D-4221-4979-A168-AA973D003B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222CB-4B10-4041-B6EB-F5C3733AC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568C16-1F12-4271-9327-DE4DFCFAD242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A612272-6B31-4833-928D-91B6D3A9E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E5498F2-933E-49A5-8BF2-D116F308D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3EFF134-3D61-43D8-BFB6-AB6DD1CF3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204E85-1650-4F9E-97B3-5039547FD4C4}" type="slidenum">
              <a:rPr lang="LID4096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LID4096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1F89B94-EC1C-409C-9F5D-9C2FDD7C2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4C233A5-E7DA-4EA8-B195-45C0A7E37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0FC46A6-1619-4C85-9008-29E84187B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542F5-64C3-478D-AF59-7F9F5004D3C4}" type="slidenum">
              <a:rPr kumimoji="0" lang="es-ES_trad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1F89B94-EC1C-409C-9F5D-9C2FDD7C2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4C233A5-E7DA-4EA8-B195-45C0A7E37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0FC46A6-1619-4C85-9008-29E84187B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542F5-64C3-478D-AF59-7F9F5004D3C4}" type="slidenum">
              <a:rPr kumimoji="0" lang="es-ES_trad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2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1F89B94-EC1C-409C-9F5D-9C2FDD7C2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4C233A5-E7DA-4EA8-B195-45C0A7E37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0FC46A6-1619-4C85-9008-29E84187B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542F5-64C3-478D-AF59-7F9F5004D3C4}" type="slidenum">
              <a:rPr kumimoji="0" lang="es-ES_trad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5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1F89B94-EC1C-409C-9F5D-9C2FDD7C2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4C233A5-E7DA-4EA8-B195-45C0A7E37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0FC46A6-1619-4C85-9008-29E84187B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542F5-64C3-478D-AF59-7F9F5004D3C4}" type="slidenum">
              <a:rPr kumimoji="0" lang="es-ES_trad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3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4949723-A220-4C39-BB78-36F662C03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E4F19BF-BDB0-4895-88C1-64BCA605F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0B3891-52A4-4A82-B59B-609CD3113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2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90709-BEED-4439-A868-B44E1B6FD123}" type="slidenum">
              <a:rPr kumimoji="0" lang="LID4096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2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ID4096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10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4949723-A220-4C39-BB78-36F662C03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E4F19BF-BDB0-4895-88C1-64BCA605F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0B3891-52A4-4A82-B59B-609CD3113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2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90709-BEED-4439-A868-B44E1B6FD123}" type="slidenum">
              <a:rPr kumimoji="0" lang="LID4096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2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ID4096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9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1F89B94-EC1C-409C-9F5D-9C2FDD7C2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4C233A5-E7DA-4EA8-B195-45C0A7E37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0FC46A6-1619-4C85-9008-29E84187B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542F5-64C3-478D-AF59-7F9F5004D3C4}" type="slidenum">
              <a:rPr kumimoji="0" lang="es-ES_trad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6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1F89B94-EC1C-409C-9F5D-9C2FDD7C2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4C233A5-E7DA-4EA8-B195-45C0A7E37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0FC46A6-1619-4C85-9008-29E84187B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542F5-64C3-478D-AF59-7F9F5004D3C4}" type="slidenum">
              <a:rPr kumimoji="0" lang="es-ES_trad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49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3362-1A20-4329-8560-796261D19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56DF4-1F23-4E46-B631-1CEF86F96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B7E18-95DC-4687-B59F-75DB152E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DD9F-50CF-42B1-B4FB-557CFF3E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76A0-E0FE-480C-A4DD-E62085F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1E8F-2551-4EA3-A283-81370C94B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6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C3C2-F27C-402B-A8F6-56D4C0DB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63985-19EE-4BC8-87FA-1543B0BE9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E1E0-E489-429F-B669-C387AEA7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0BCF1-8710-4F2D-A3D4-565CD146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34996-0E1A-4DA8-BB23-05585BB3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DCD7-B38C-4C01-811B-8965EC5B2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3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EA966-92E7-432E-97CC-F78167868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97A87-8203-4024-8BB7-F52FD9B0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BD14-0BC1-46EF-B903-5724A3EF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E611-CC48-4D87-BF6D-4CA63FE6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CBAEF-C10A-41D6-AB1F-06F6DC1A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8330-4DF0-4C6E-B237-37936E3AB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8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FDD64F-36DC-4B27-936E-53DEB2FE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64098" r="33180" b="23982"/>
          <a:stretch>
            <a:fillRect/>
          </a:stretch>
        </p:blipFill>
        <p:spPr bwMode="auto">
          <a:xfrm>
            <a:off x="-11113" y="5283200"/>
            <a:ext cx="12203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E2AA2-B2BB-4286-BAF1-93EBFFCD93BF}"/>
              </a:ext>
            </a:extLst>
          </p:cNvPr>
          <p:cNvSpPr/>
          <p:nvPr/>
        </p:nvSpPr>
        <p:spPr>
          <a:xfrm>
            <a:off x="0" y="0"/>
            <a:ext cx="12192000" cy="5106988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92B008E-AD90-428B-BD5E-B81342D8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787400"/>
            <a:ext cx="3178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C3C2D2-CCBC-4C5A-9691-C0D2D4757EA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53022" y="2838755"/>
            <a:ext cx="8343123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2A1C64F-8A71-4D1E-9D8B-C0DAD1F5D54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124950" y="6307138"/>
            <a:ext cx="2743200" cy="365125"/>
          </a:xfrm>
        </p:spPr>
        <p:txBody>
          <a:bodyPr/>
          <a:lstStyle>
            <a:lvl1pPr>
              <a:defRPr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287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3BBBE9-68E6-4BB7-9DAB-7278C860F8FD}"/>
              </a:ext>
            </a:extLst>
          </p:cNvPr>
          <p:cNvSpPr/>
          <p:nvPr/>
        </p:nvSpPr>
        <p:spPr>
          <a:xfrm>
            <a:off x="0" y="0"/>
            <a:ext cx="8181975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5557F3D-1411-4936-A493-26BF0ABB385A}"/>
              </a:ext>
            </a:extLst>
          </p:cNvPr>
          <p:cNvSpPr txBox="1">
            <a:spLocks/>
          </p:cNvSpPr>
          <p:nvPr/>
        </p:nvSpPr>
        <p:spPr>
          <a:xfrm>
            <a:off x="1098550" y="6580188"/>
            <a:ext cx="1898650" cy="303212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>
                <a:latin typeface="+mj-lt"/>
              </a:rPr>
              <a:t>Copyright © 2019 Schuman Associates</a:t>
            </a:r>
            <a:endParaRPr lang="en-BE" sz="700">
              <a:latin typeface="+mj-lt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760B690-AA62-4B2E-A206-113F1B8C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32563"/>
            <a:ext cx="903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64B3330-135A-4019-AD1E-47C7B1061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353" y="1382678"/>
            <a:ext cx="4205571" cy="749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4529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CFA86A-3F03-4DA2-9A87-9358B8274279}"/>
              </a:ext>
            </a:extLst>
          </p:cNvPr>
          <p:cNvSpPr/>
          <p:nvPr/>
        </p:nvSpPr>
        <p:spPr>
          <a:xfrm>
            <a:off x="0" y="0"/>
            <a:ext cx="3846513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D1689CE-7278-4519-8914-B2614E6456FD}"/>
              </a:ext>
            </a:extLst>
          </p:cNvPr>
          <p:cNvSpPr txBox="1">
            <a:spLocks/>
          </p:cNvSpPr>
          <p:nvPr/>
        </p:nvSpPr>
        <p:spPr>
          <a:xfrm>
            <a:off x="1098550" y="6580188"/>
            <a:ext cx="1898650" cy="303212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>
                <a:latin typeface="+mj-lt"/>
              </a:rPr>
              <a:t>Copyright © 2019 Schuman Associates</a:t>
            </a:r>
            <a:endParaRPr lang="en-BE" sz="700">
              <a:latin typeface="+mj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626A82A-934A-47A8-861E-98EF8186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32563"/>
            <a:ext cx="903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7C712F-1E6B-4701-A4A3-7F763C53E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23" y="1334040"/>
            <a:ext cx="2714477" cy="749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CD0BE7-078E-4AC8-997B-0D255C7DDF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53613" y="462132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106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CFA58-2C45-4B19-8C34-5ADA220841C1}"/>
              </a:ext>
            </a:extLst>
          </p:cNvPr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052BEAF-FF8E-46C9-B7B8-B1F610B314F5}"/>
              </a:ext>
            </a:extLst>
          </p:cNvPr>
          <p:cNvSpPr txBox="1">
            <a:spLocks/>
          </p:cNvSpPr>
          <p:nvPr/>
        </p:nvSpPr>
        <p:spPr>
          <a:xfrm>
            <a:off x="1098550" y="6580188"/>
            <a:ext cx="1898650" cy="303212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>
                <a:latin typeface="+mj-lt"/>
              </a:rPr>
              <a:t>Copyright © 2019 Schuman Associates</a:t>
            </a:r>
            <a:endParaRPr lang="en-BE" sz="700">
              <a:latin typeface="+mj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145C0A1-8AFB-4D85-BA79-51AF18D8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32563"/>
            <a:ext cx="903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8D0F6C5-8E78-429E-8A48-9AC9A3042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988" y="5906597"/>
            <a:ext cx="7161707" cy="749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06AA6-7CB0-47F6-B3C4-A94201BB11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4182" y="384310"/>
            <a:ext cx="1109118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6803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7B7D73-77FA-491E-900B-E0909967A14A}"/>
              </a:ext>
            </a:extLst>
          </p:cNvPr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E8569D-CDA4-477D-A4A4-E2634525B357}"/>
              </a:ext>
            </a:extLst>
          </p:cNvPr>
          <p:cNvSpPr txBox="1">
            <a:spLocks/>
          </p:cNvSpPr>
          <p:nvPr/>
        </p:nvSpPr>
        <p:spPr>
          <a:xfrm>
            <a:off x="0" y="5619750"/>
            <a:ext cx="12192000" cy="1238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3600" i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2116E5C-F27F-48B5-B18E-BF33A9748CB9}"/>
              </a:ext>
            </a:extLst>
          </p:cNvPr>
          <p:cNvSpPr txBox="1">
            <a:spLocks/>
          </p:cNvSpPr>
          <p:nvPr/>
        </p:nvSpPr>
        <p:spPr>
          <a:xfrm>
            <a:off x="1098550" y="6580188"/>
            <a:ext cx="1898650" cy="303212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>
                <a:latin typeface="+mj-lt"/>
              </a:rPr>
              <a:t>Copyright © 2019 Schuman Associates</a:t>
            </a:r>
            <a:endParaRPr lang="en-BE" sz="700">
              <a:latin typeface="+mj-lt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B776591-B713-40FF-866E-4E2D9FA1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BAD78F2A-8602-4DB0-BD9B-58CDED4E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32563"/>
            <a:ext cx="903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94D6891-6961-499F-A0E6-33E05637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1715" y="5906597"/>
            <a:ext cx="7161707" cy="749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5A668B-5BA5-4556-9085-3C6150228F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4182" y="384310"/>
            <a:ext cx="1109118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0689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3949E-6E5F-4BCF-BC17-359A35F3C8DD}"/>
              </a:ext>
            </a:extLst>
          </p:cNvPr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C41C68C-1D84-4525-8D66-A396FF0000AF}"/>
              </a:ext>
            </a:extLst>
          </p:cNvPr>
          <p:cNvSpPr txBox="1">
            <a:spLocks/>
          </p:cNvSpPr>
          <p:nvPr/>
        </p:nvSpPr>
        <p:spPr>
          <a:xfrm>
            <a:off x="0" y="5619750"/>
            <a:ext cx="12192000" cy="1238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i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911F8B1-F235-4B25-8285-8D4EA3CE469B}"/>
              </a:ext>
            </a:extLst>
          </p:cNvPr>
          <p:cNvSpPr txBox="1">
            <a:spLocks/>
          </p:cNvSpPr>
          <p:nvPr/>
        </p:nvSpPr>
        <p:spPr>
          <a:xfrm>
            <a:off x="1098550" y="6580188"/>
            <a:ext cx="1898650" cy="303212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>
                <a:latin typeface="+mj-lt"/>
              </a:rPr>
              <a:t>Copyright © 2019 Schuman Associates</a:t>
            </a:r>
            <a:endParaRPr lang="en-BE" sz="700">
              <a:latin typeface="+mj-lt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90CEC47-2427-4F53-B992-729AA071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7513"/>
            <a:ext cx="12192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9E91F56-A52F-4253-A4DA-D8DA045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32563"/>
            <a:ext cx="903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C2E32BC-BEE0-41FB-BA28-130BBFE1F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1715" y="5906597"/>
            <a:ext cx="7161707" cy="749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AB469D-C155-4958-8066-29FCFB8D2E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4182" y="384310"/>
            <a:ext cx="1109118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587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E00D5A-8519-4B32-9FC9-50656EC06D0A}"/>
              </a:ext>
            </a:extLst>
          </p:cNvPr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0BC083-BDAB-4A11-8CBB-BF941142C531}"/>
              </a:ext>
            </a:extLst>
          </p:cNvPr>
          <p:cNvSpPr txBox="1">
            <a:spLocks/>
          </p:cNvSpPr>
          <p:nvPr/>
        </p:nvSpPr>
        <p:spPr>
          <a:xfrm>
            <a:off x="1098550" y="6580188"/>
            <a:ext cx="1898650" cy="303212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>
                <a:latin typeface="+mj-lt"/>
              </a:rPr>
              <a:t>Copyright © 2019 Schuman Associates</a:t>
            </a:r>
            <a:endParaRPr lang="en-BE" sz="700">
              <a:latin typeface="+mj-lt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B34D935-23B8-4C4C-8CBE-B11DAEBF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32563"/>
            <a:ext cx="903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BAD27F4-0A50-416B-A211-47FDD3DB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1" b="37025"/>
          <a:stretch>
            <a:fillRect/>
          </a:stretch>
        </p:blipFill>
        <p:spPr bwMode="auto">
          <a:xfrm>
            <a:off x="-17463" y="1398588"/>
            <a:ext cx="12209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CD303AD-DD15-4EC5-B344-662A68A89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1715" y="5906597"/>
            <a:ext cx="7161707" cy="749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24DBF6-324E-47B7-87CD-9D41729CF24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4222" y="299836"/>
            <a:ext cx="834312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4A3F92-413B-4029-AA2F-1FAD9A03DB7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04182" y="2084450"/>
            <a:ext cx="11091187" cy="317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584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3A441BD1-CE00-424D-B083-4A5D8FFA2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0E465F-49FF-40E6-A9B5-835D8BA10F6F}"/>
              </a:ext>
            </a:extLst>
          </p:cNvPr>
          <p:cNvSpPr/>
          <p:nvPr/>
        </p:nvSpPr>
        <p:spPr>
          <a:xfrm>
            <a:off x="9402763" y="0"/>
            <a:ext cx="2530475" cy="543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B3A8E-F967-4D23-9F2C-AD19226E0198}"/>
              </a:ext>
            </a:extLst>
          </p:cNvPr>
          <p:cNvSpPr/>
          <p:nvPr/>
        </p:nvSpPr>
        <p:spPr>
          <a:xfrm>
            <a:off x="3346450" y="-3175"/>
            <a:ext cx="2749550" cy="543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8599A-B54B-43D2-9417-AE84522B6969}"/>
              </a:ext>
            </a:extLst>
          </p:cNvPr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ABA5FC3-3971-4819-99C5-5627307D6FA0}"/>
              </a:ext>
            </a:extLst>
          </p:cNvPr>
          <p:cNvSpPr txBox="1">
            <a:spLocks/>
          </p:cNvSpPr>
          <p:nvPr/>
        </p:nvSpPr>
        <p:spPr>
          <a:xfrm>
            <a:off x="0" y="5619750"/>
            <a:ext cx="12192000" cy="1238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3600" i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C8A64-C1D0-4D97-8503-AB357723C781}"/>
              </a:ext>
            </a:extLst>
          </p:cNvPr>
          <p:cNvSpPr txBox="1">
            <a:spLocks/>
          </p:cNvSpPr>
          <p:nvPr/>
        </p:nvSpPr>
        <p:spPr>
          <a:xfrm>
            <a:off x="1098550" y="6580188"/>
            <a:ext cx="1898650" cy="303212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>
                <a:latin typeface="+mj-lt"/>
              </a:rPr>
              <a:t>Copyright © 2019 Schuman Associates</a:t>
            </a:r>
            <a:endParaRPr lang="en-BE" sz="70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17043-1CEB-4629-9D7A-5BB6F7D408CF}"/>
              </a:ext>
            </a:extLst>
          </p:cNvPr>
          <p:cNvSpPr/>
          <p:nvPr/>
        </p:nvSpPr>
        <p:spPr>
          <a:xfrm>
            <a:off x="6394450" y="0"/>
            <a:ext cx="2749550" cy="543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4DBE9525-A82D-4E74-97D8-F3ABDEDB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32563"/>
            <a:ext cx="903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4D023A-533A-4B53-A9BD-D2A0D645AE2A}"/>
              </a:ext>
            </a:extLst>
          </p:cNvPr>
          <p:cNvSpPr/>
          <p:nvPr/>
        </p:nvSpPr>
        <p:spPr>
          <a:xfrm>
            <a:off x="261938" y="-3175"/>
            <a:ext cx="2749550" cy="543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B70EE2-F4C7-41B9-8CA0-3DE84B9C5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1715" y="5906597"/>
            <a:ext cx="7161707" cy="749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038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050A-74A1-4F0A-93C3-3D398206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89B2-3394-4FDF-9388-776F812A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387A-DE3D-4EA6-A4FE-6743E780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7B755-C1E8-4FEF-9597-B155E157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DF0C-2DC2-40CB-92F5-C3EF0D18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D7E3-155C-4D18-854D-03389EF238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83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1E93-6B9A-49E6-A941-E69489284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0ECA-73D8-455B-ABDE-E365E8035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AAA46-ADE2-4029-A311-1329D5D4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4528-8C0D-4D48-A78D-1FA283070851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78004-FC33-43C1-8468-999FCD53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FD30-4B91-450A-8D29-1D2E2D10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937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B27A-AA94-4CA9-A275-971AF93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E0A3-354E-4A9B-9991-1B4EB9EE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F6B6-9D0A-439C-8AB5-D38CD9EE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F22B-C7BB-47E3-A2B3-1554E96104D4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B5A4F-333C-4ECB-8E59-B75C8E3E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8130A-D20B-4D1A-822B-3AD9F63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883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C5CF-7782-43D2-84D9-5B864E2F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6AFB-7758-433E-BEDB-564DCA51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D4C4-65DC-4F5B-971E-421DFD4D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FB61-7D9C-4BFE-9964-D8821C2CC638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89B8-6D65-474F-9FC4-B1BF9F5F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BE74-5155-4BC5-A2DE-3A00FEC5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98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A477-4942-471B-9009-BFAE487C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6F21-E0E5-413A-B26C-7B47B2E47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A6139-0F05-4533-9AAA-C03A5781E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01A5-A88E-455F-9312-C82815F9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5B27-5ABD-452C-B58C-D53B23A172FF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0106B-8E9E-4E78-B7CB-9805174D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A462E-A66D-48BA-9937-5A442CF0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667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9505-43BA-41D1-81D7-831ACD72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C435D-91C8-4F13-AF27-D253EB554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58E9C-4058-4ECE-AEE4-BD7FDD9AA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82C09-D0B6-436F-9AA4-C04C1924C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3CB73-2EAB-4A46-9CC1-86E77C04E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EF571-5090-4838-81FC-B02DC338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684C-9F87-42DB-AC69-85C5EE042411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333DB-06A7-45ED-B3E5-AC5B11CB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6D2BE-DC5F-4030-92A3-B3A8E6A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5247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F4EF-6A6E-4D1E-A055-B5C512B5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99BDC-AADA-4E1C-9156-0FBA462D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89B-AE99-4052-AD7A-A190866A7B82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D84F9-18A9-4851-8B47-609A4F1E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9F90E-53F8-43C9-BC6A-E6B20200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5943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80991-DDFE-4166-B00A-C859EC0F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466-74CB-45C8-9AEA-A7B4FEF806B2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5460A-2D28-4D57-A81A-7157101F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F72E8-19C8-40DF-8B30-2A4CDBDE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926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4ADF-DB26-4987-B666-C919375F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40D6-3C80-4292-B49D-9FA261CF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9E3B4-8F68-4538-955A-AC8D1117A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B6C0F-0733-49A6-B62A-A99A7FDD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AB41-AB89-4594-9C37-BC61456424D4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17E51-27D1-499E-BD08-7E62A035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60420-4C6C-49C1-BB45-DF06452C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4600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640D-3E7E-4654-8375-B8C4BD5E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601B5-1530-4E5C-9834-350FA9AD4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3335E-9D10-4A8A-AF1D-C7BD4BCAF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B1413-6D0D-4305-8D30-0D65C316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B83E-9C4D-404F-9368-E9D4BCA91254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D37C6-C220-4036-BCD9-71EEB7E8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874CF-A6E9-4777-93F3-90619BA4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6812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2845-7B3A-4794-8A16-03F174E9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90DC-6753-450D-87EC-BCA828EF4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9721-F6AA-40A2-940B-A83492C0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F4B-8363-43E7-B76F-1E33E25B2FE6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9F90B-8B2B-4FF6-8DD8-76426415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12DA-F5C1-4FC4-9130-8540D233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175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1746-E48E-44DF-988D-BF9D3C7D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C0993-EB99-4B1B-AFFD-EC509D19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75943-52B3-4947-8479-8104864A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10FA5-8846-43BF-B744-C8770E7F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7DB8F-8B31-4AE4-BC55-3410A7AC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FD38-45E9-4AFA-A987-FF0F4D56C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42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87B1E-7895-48B5-8A98-E8B03032D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EF3D8-D434-4DC2-B432-A48C55176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A840-EC4F-4868-94E1-CF4D69A1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FBF6-FE19-45E8-9185-D0F0F67C4F7F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B751-EC7C-45EF-B7FB-B2AEE265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3257-37FB-4CEB-86ED-2FF6E11E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962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15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6890A18-0D7D-874E-AC5B-8BA6C68167B9}"/>
              </a:ext>
            </a:extLst>
          </p:cNvPr>
          <p:cNvSpPr/>
          <p:nvPr userDrawn="1"/>
        </p:nvSpPr>
        <p:spPr>
          <a:xfrm>
            <a:off x="-1" y="0"/>
            <a:ext cx="5985165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E3BF0-397D-7347-8389-54A61786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365125"/>
            <a:ext cx="5533902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/>
              <a:t>Mastertitelformat bearbeiten</a:t>
            </a:r>
            <a:endParaRPr lang="de-ES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48EE51CE-1483-744A-9C67-A5EE53723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" y="6297490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DF139B81-D1F2-2A42-93FE-DF9F7B6D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221F8A92-37B4-ED43-B112-9E0AE43C9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79D8666-78D6-D348-B31A-673EF414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2022 Schuman Associates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24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pos="7514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166">
          <p15:clr>
            <a:srgbClr val="FBAE40"/>
          </p15:clr>
        </p15:guide>
        <p15:guide id="5" orient="horz" pos="107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6890A18-0D7D-874E-AC5B-8BA6C68167B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E3BF0-397D-7347-8389-54A61786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365125"/>
            <a:ext cx="11446117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/>
              <a:t>Mastertitelformat bearbeiten</a:t>
            </a:r>
            <a:endParaRPr lang="de-ES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48EE51CE-1483-744A-9C67-A5EE53723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" y="6297490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1330D2E3-46D5-E141-B76C-001905890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20899EB1-9C85-9045-B843-C5178A025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pPr/>
              <a:t>15.05.2023</a:t>
            </a:fld>
            <a:endParaRPr lang="de-ES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75C3274E-E576-8E4E-86EB-043DDE223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1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00C5061-75DC-B24F-8F40-6559368DCADD}"/>
              </a:ext>
            </a:extLst>
          </p:cNvPr>
          <p:cNvSpPr/>
          <p:nvPr userDrawn="1"/>
        </p:nvSpPr>
        <p:spPr>
          <a:xfrm>
            <a:off x="0" y="0"/>
            <a:ext cx="8181975" cy="6858000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5822061E-A836-9247-8D4E-9EE4AED5E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241" r="33987" b="950"/>
          <a:stretch/>
        </p:blipFill>
        <p:spPr>
          <a:xfrm>
            <a:off x="8161881" y="1"/>
            <a:ext cx="4030119" cy="6858000"/>
          </a:xfrm>
          <a:prstGeom prst="rect">
            <a:avLst/>
          </a:prstGeom>
        </p:spPr>
      </p:pic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15149AA7-C849-A347-BE6B-CB1FEEE50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A7E84C6-A24E-9243-9D09-FBCA15BB0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pPr/>
              <a:t>15.05.2023</a:t>
            </a:fld>
            <a:endParaRPr lang="de-ES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1FB27549-30E3-304F-A141-84AC7F4AF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EB7214E5-6885-0D43-9A8E-91266C1DE7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" y="6297490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A17F6AD-C80E-C447-B80B-9C601237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365126"/>
            <a:ext cx="7618140" cy="70539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/>
              <a:t>Mastertitelformat bearbeiten</a:t>
            </a:r>
            <a:endParaRPr lang="de-ES"/>
          </a:p>
        </p:txBody>
      </p:sp>
    </p:spTree>
    <p:extLst>
      <p:ext uri="{BB962C8B-B14F-4D97-AF65-F5344CB8AC3E}">
        <p14:creationId xmlns:p14="http://schemas.microsoft.com/office/powerpoint/2010/main" val="673167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6890A18-0D7D-874E-AC5B-8BA6C68167B9}"/>
              </a:ext>
            </a:extLst>
          </p:cNvPr>
          <p:cNvSpPr/>
          <p:nvPr userDrawn="1"/>
        </p:nvSpPr>
        <p:spPr>
          <a:xfrm>
            <a:off x="-1" y="0"/>
            <a:ext cx="12192001" cy="3429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E3BF0-397D-7347-8389-54A61786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365126"/>
            <a:ext cx="11580614" cy="70539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/>
              <a:t>Mastertitelformat bearbeiten</a:t>
            </a:r>
            <a:endParaRPr lang="de-E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5E36229-8E4F-5040-BAF8-0AEF1B360F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94978" y="6385048"/>
            <a:ext cx="236285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bg1"/>
                </a:solidFill>
                <a:latin typeface="Georgia" panose="02040502050405020303" pitchFamily="18" charset="0"/>
              </a:rPr>
              <a:t>Copyright © 2021 Schuman Associates</a:t>
            </a:r>
            <a:endParaRPr lang="en-US" altLang="en-US" sz="9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0779AB5E-E922-3747-8959-19F23E66E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0" y="5994278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903F91E2-BAA4-FE4D-9405-643958556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3459FA7F-AC0B-2D4B-88D7-497DC45C5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9B889A80-5719-2148-9E8B-B072581A1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  <p:pic>
        <p:nvPicPr>
          <p:cNvPr id="11" name="Picture 7" descr="Schuman logo.jpg">
            <a:extLst>
              <a:ext uri="{FF2B5EF4-FFF2-40B4-BE49-F238E27FC236}">
                <a16:creationId xmlns:a16="http://schemas.microsoft.com/office/drawing/2014/main" id="{AD7B0CD5-389C-4D43-B5B9-F8281298A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1574" r="6054" b="29791"/>
          <a:stretch/>
        </p:blipFill>
        <p:spPr>
          <a:xfrm>
            <a:off x="120935" y="6299670"/>
            <a:ext cx="141354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91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6890A18-0D7D-874E-AC5B-8BA6C68167B9}"/>
              </a:ext>
            </a:extLst>
          </p:cNvPr>
          <p:cNvSpPr/>
          <p:nvPr userDrawn="1"/>
        </p:nvSpPr>
        <p:spPr>
          <a:xfrm>
            <a:off x="-1" y="0"/>
            <a:ext cx="12192001" cy="1298448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E3BF0-397D-7347-8389-54A61786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365126"/>
            <a:ext cx="11580614" cy="70539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/>
              <a:t>Mastertitelformat bearbeiten</a:t>
            </a:r>
            <a:endParaRPr lang="de-ES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48EE51CE-1483-744A-9C67-A5EE53723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" y="6297490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5E36229-8E4F-5040-BAF8-0AEF1B360F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94978" y="6385048"/>
            <a:ext cx="236285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bg1"/>
                </a:solidFill>
                <a:latin typeface="Georgia" panose="02040502050405020303" pitchFamily="18" charset="0"/>
              </a:rPr>
              <a:t>Copyright © 2021 Schuman Associates</a:t>
            </a:r>
            <a:endParaRPr lang="en-US" altLang="en-US" sz="9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0779AB5E-E922-3747-8959-19F23E66E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0" y="5994278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AF09A75-680B-B344-98ED-1FECFE1DD22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5748" y="6385048"/>
            <a:ext cx="236285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bg1"/>
                </a:solidFill>
                <a:latin typeface="Georgia" panose="02040502050405020303" pitchFamily="18" charset="0"/>
              </a:rPr>
              <a:t>Copyright © 2021 Schuman Associates</a:t>
            </a:r>
            <a:endParaRPr lang="en-US" altLang="en-US" sz="9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EE7A29C0-774E-1744-995A-77C18CEBE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7F849EE-B1C1-D646-8139-C12F7FCF6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BDE96D9-0BD1-BB45-9E84-57C2BB365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  <p:pic>
        <p:nvPicPr>
          <p:cNvPr id="11" name="Picture 7" descr="Schuman logo.jpg">
            <a:extLst>
              <a:ext uri="{FF2B5EF4-FFF2-40B4-BE49-F238E27FC236}">
                <a16:creationId xmlns:a16="http://schemas.microsoft.com/office/drawing/2014/main" id="{7AEE51AB-5656-404C-8652-616F0945F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1574" r="6054" b="29791"/>
          <a:stretch/>
        </p:blipFill>
        <p:spPr>
          <a:xfrm>
            <a:off x="120935" y="6299670"/>
            <a:ext cx="141354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1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6890A18-0D7D-874E-AC5B-8BA6C68167B9}"/>
              </a:ext>
            </a:extLst>
          </p:cNvPr>
          <p:cNvSpPr/>
          <p:nvPr userDrawn="1"/>
        </p:nvSpPr>
        <p:spPr>
          <a:xfrm>
            <a:off x="-1" y="0"/>
            <a:ext cx="3728853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E3BF0-397D-7347-8389-54A61786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365125"/>
            <a:ext cx="3111336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/>
              <a:t>Mastertitelformat bearbeiten</a:t>
            </a:r>
            <a:endParaRPr lang="de-ES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06EE873A-FC07-4C44-935B-50AAA72AC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" y="6297490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DF3C79E7-F570-F341-945E-4C4038CD8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F4288918-3D26-1043-AF92-CF3E90523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B2739317-2568-E649-BD73-EB5D8D273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4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15149AA7-C849-A347-BE6B-CB1FEEE50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A7E84C6-A24E-9243-9D09-FBCA15BB0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1FB27549-30E3-304F-A141-84AC7F4AF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BFC97B-D729-6645-A7F3-63A97081B172}"/>
              </a:ext>
            </a:extLst>
          </p:cNvPr>
          <p:cNvSpPr/>
          <p:nvPr userDrawn="1"/>
        </p:nvSpPr>
        <p:spPr>
          <a:xfrm>
            <a:off x="3" y="0"/>
            <a:ext cx="2766345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F937C005-54EE-8240-9B83-DB65FEE0C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" y="6297490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11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15149AA7-C849-A347-BE6B-CB1FEEE50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A7E84C6-A24E-9243-9D09-FBCA15BB0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1FB27549-30E3-304F-A141-84AC7F4AF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  <p:pic>
        <p:nvPicPr>
          <p:cNvPr id="5" name="Picture 7" descr="Schuman logo.jpg">
            <a:extLst>
              <a:ext uri="{FF2B5EF4-FFF2-40B4-BE49-F238E27FC236}">
                <a16:creationId xmlns:a16="http://schemas.microsoft.com/office/drawing/2014/main" id="{99885D9C-3566-714D-8151-F57A620C5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1574" r="6054" b="29791"/>
          <a:stretch/>
        </p:blipFill>
        <p:spPr>
          <a:xfrm>
            <a:off x="120935" y="6299670"/>
            <a:ext cx="141354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D3D9-68D9-4D71-96C4-94205BA5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522A-F182-4D5F-A80C-176D5CD69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26E7D-71FA-42E4-B199-0AE8A786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AACFDD-60B3-40D5-998D-57D65427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61567B-5B1F-4E85-8E41-A8DB67CB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EEE105-9E08-4799-AAF6-FD6A4B99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B832-2172-45F6-AD28-DA90C4DD1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28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16BE99-D973-764F-8D9D-765EA740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64098" r="33180" b="23982"/>
          <a:stretch>
            <a:fillRect/>
          </a:stretch>
        </p:blipFill>
        <p:spPr bwMode="auto">
          <a:xfrm>
            <a:off x="-11113" y="5283200"/>
            <a:ext cx="12203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AF40D655-13C6-2146-ADED-B411BA1D18DC}"/>
              </a:ext>
            </a:extLst>
          </p:cNvPr>
          <p:cNvSpPr/>
          <p:nvPr/>
        </p:nvSpPr>
        <p:spPr>
          <a:xfrm>
            <a:off x="0" y="0"/>
            <a:ext cx="12192000" cy="5106988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AE62329-94F2-1744-9379-BC1F7772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787400"/>
            <a:ext cx="3178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53022" y="2838755"/>
            <a:ext cx="8343123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985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F6C47C-4017-4E46-9623-6EB04519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2118D1-EB98-4317-A9E4-7E774318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B29C37-BF52-4B3B-B2F2-2E72A605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82E-10CB-4A3A-A34B-7CE39D587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535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3776C-495C-4417-842F-C1179BBC8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1FD7B4-A338-4B5C-8E0C-0E360FD02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6469A7-17DD-41A5-868A-113F38E0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98FC3-D205-4906-8B4B-E1C0A4D8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FFFA9B-36BC-46B1-BAA8-9D4CED9D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530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6482F-BB8D-4104-8515-E72264AA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460CD-6909-4EAA-85CE-D80F049E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025C29-B613-4EA0-9418-F776AE4B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4F13EB-6927-4708-9DF4-72006008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76245-AFA6-4B0A-AF09-EE9ED139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895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18D8B-7F2E-4002-AB28-D5E3331C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2876E0-7608-4C7E-94E3-48313CE8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5DF180-6E0B-4C21-896C-0B0E2C16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C5B65-DCA1-4D2E-B649-6278CB46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ED47B-348E-4A6F-80B5-FB15471D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864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E19EC-7709-4691-AAE7-9E4B0DA0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38C4D-A6B8-4F32-ABA6-5AE20EFB4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32001B-5C7E-4723-A29C-88CCD1D81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929CBE-0B3A-46F5-9E05-E762C4DD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98BD3F-8F9E-46EA-B092-3673478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0D214F-D8FF-4560-BFD3-33954240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29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27BB7-EA70-42F1-8783-3E50E8A5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55E4BC-6833-40C5-8EA3-AEE79ADF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C67DDC-FAB4-4B8A-A525-5D352A77E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56B9BB-6B37-4E7C-B61C-F189EED35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268A0B-D7B1-4346-A198-7F85EC249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713E2D-E0FE-4CD3-8CC2-DC025383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47264A-9C0B-489E-BD93-3CFFC008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AF39F6-9896-4093-8E98-83DF9BDD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067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0C57D-E1EF-46B9-AEDC-9AF851FC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2FF067-0F6B-4F6E-BD21-91C1383B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319805-2D4B-42E2-914D-206815A2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FC9368-D9F9-41F0-B06D-908DF3AD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89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68AB1E-B598-426B-999D-BF863196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85167F-4DB6-4A37-B9D1-BE063322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5D309A-D92F-4CC9-A9E3-F854E668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370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FDD93-9599-4C01-ADA8-D5FEA20B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0FAD8-C233-4375-B940-8C2F29B3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3FD1B1-1A79-48BB-B117-024107CD8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4C0DCD-C0CA-496A-AC2E-1EB4AF88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4EFCCA-CFC2-48A4-896C-1DF767C7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B82C4F-47C9-444F-A13C-7E758707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9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223A-9B17-40A1-AFDB-6D07213D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DD239-CA7A-44D4-A628-26EBE1CA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86432-0065-4D2D-A720-C5E1852D1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39B57-0FB0-4CAF-8E82-DC4272B75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7B504-ADF5-42C7-9E8B-36309341E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5B6362-746F-4D2A-93C8-34F549FB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A917BD-6236-4168-8038-796DCC52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6B3EF1-99AB-46DB-AA31-B1F9483B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C24D-7AFE-46A5-BCAB-4B619763C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47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3F647-6702-413B-8F20-7E5267B7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600881-915C-435F-A2FA-8960237DE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ABAD47-DD6E-4929-A0B1-3BBD1FC0F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036D9C-8185-4078-9256-8F232AEF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802F9B-C30D-4672-B82E-D5F045B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050755-C02D-4585-A81D-78234A9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901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8DE78-17AF-4605-8AA8-0CB586C3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AD064A-7095-462C-AF70-899466CB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280AAA-EF00-4E17-8EF1-FB54F91B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C4C39F-BFCE-4AD3-AC42-F1535B94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DDF7D-9865-4A85-9CA0-E317A7CE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687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4F407BF-094F-4712-816A-FADECAB5C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195773-89DD-403D-8C6A-D2BECDC0A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C5DFF-C366-444E-807E-971BC3B2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0B8AA-D6B1-4200-980E-FCD688E9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3078A3-4818-4C2A-A2CF-7D81F22A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944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FDD64F-36DC-4B27-936E-53DEB2FE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64098" r="33180" b="23982"/>
          <a:stretch>
            <a:fillRect/>
          </a:stretch>
        </p:blipFill>
        <p:spPr bwMode="auto">
          <a:xfrm>
            <a:off x="-11113" y="5283200"/>
            <a:ext cx="12203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E2AA2-B2BB-4286-BAF1-93EBFFCD93BF}"/>
              </a:ext>
            </a:extLst>
          </p:cNvPr>
          <p:cNvSpPr/>
          <p:nvPr/>
        </p:nvSpPr>
        <p:spPr>
          <a:xfrm>
            <a:off x="0" y="0"/>
            <a:ext cx="12192000" cy="5106988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92B008E-AD90-428B-BD5E-B81342D8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787400"/>
            <a:ext cx="3178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C3C2D2-CCBC-4C5A-9691-C0D2D4757EA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53022" y="2838755"/>
            <a:ext cx="8343123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2A1C64F-8A71-4D1E-9D8B-C0DAD1F5D54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124950" y="6307138"/>
            <a:ext cx="2743200" cy="365125"/>
          </a:xfrm>
        </p:spPr>
        <p:txBody>
          <a:bodyPr/>
          <a:lstStyle>
            <a:lvl1pPr>
              <a:defRPr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70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C2BA-E478-42FE-8800-960F40135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2E8C4-127E-4FE9-9D35-12290182B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181AE-7609-4761-A39A-8835FB6E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DF29-5256-4E3C-89A6-1D132407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22266-590C-49DC-BCA4-1F8B68CC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3194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2FA-35DB-4AAA-A00F-19113DED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72F25-633E-4DDE-92C1-BA911DAC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3E87-F978-4A77-B7C6-F889E115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46F49-BEB7-41F5-9A44-D6B1E1C9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B894-5DEF-48FE-9B76-224086F0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29099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37EE-80DC-4138-A6A5-D90972C9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53FEF-2413-428C-808D-5DCB7739A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5280-B82F-4EEF-8E2B-4E647DCE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A932B-788A-4069-A2F0-CC1807CC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27E8-C67B-4B13-B3B3-88BF36B6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3874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971C-C1AD-4BD2-8715-6DB96925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969-4D04-4E01-86BD-5B455EF58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79F03-1077-4148-90AB-5804C3BBF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45D54-87A4-4D72-A25B-2C4020E6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8743D-F0CD-418F-A1C5-E0DCCACA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175F6-1FB9-4B1F-8270-B4B3E112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3084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AC51-131E-44AD-8FC4-18119E67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4AA96-339A-4302-840B-2FADCAA17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446B7-189B-4A33-BC25-3FDD397A2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A4DD2-6D27-41DF-82D1-89CFDCA9F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14420-70DD-445F-8FE8-71B6BD86C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578F-DC93-4374-864B-E6138525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4F8D5-38E0-4318-80F2-5CC328D4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A73C-FCAA-4263-8FB1-CB19F8C9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4373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B11B-5B03-449A-8EA6-68109B41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17719-0870-4963-81AE-49CFF15E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CB467-0AD1-47A3-AE6C-D7EA1C04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06A70-5CF2-4537-9591-4AABAF56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779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17F6-3216-430F-9CBD-1CBCAECB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85C56-B203-41B2-9631-3BDFBE00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35DDA9-3541-43F9-AB35-F5D392B1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F6B4C3-B260-44B1-B0A7-BF3354A0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EE4A-8ADB-42E7-9A34-FF2DC5274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4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CCBFC-0626-4523-A37A-E1805283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53FD7-CA70-4301-859D-D84FCBB0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F24B0-75EC-4A05-9807-B0902A2B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04734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2FE8-FA38-4CD3-8B96-16D7B795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87D1-9012-41F7-83C0-C801F25AD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7D77C-6A60-48AF-984D-5112F552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EDF8B-8D4A-4B88-98DF-D0D66CA6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C1BCA-1655-4294-8AD9-969140D1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5E74-4252-4E46-851B-440C5DA2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6065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49FD-30D5-4A88-9419-07720AA1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7A74D-C39C-4874-8797-97782C2B1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56FCA-1851-43C5-B147-F236B9093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C6131-4482-4803-BF1C-59A70C91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7899E-1356-4CEF-A601-56420238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3C416-7EF0-457E-AC2E-BBA92567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0310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E3A6-B232-43DF-B5CA-DA1AA265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7AE33-C0D9-4EBB-B8FD-5F0757A3F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D8E2-3116-48D2-AE54-088B2F94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339A5-F9E1-405F-8FCB-18BF7C77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B814-ADBD-4581-88C0-E5E12906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9207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14FC8-9E4E-4A0E-8720-C3CB3510B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EA9A2-C123-4ECA-A38D-D65777789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0C6D-0941-41FE-8DDE-444A8C38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F915-0105-4EB6-90EE-3B9E1E9B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4855-B69B-4160-A232-145F52CC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4961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16BE99-D973-764F-8D9D-765EA740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64098" r="33180" b="23982"/>
          <a:stretch>
            <a:fillRect/>
          </a:stretch>
        </p:blipFill>
        <p:spPr bwMode="auto">
          <a:xfrm>
            <a:off x="-11113" y="5283200"/>
            <a:ext cx="12203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AF40D655-13C6-2146-ADED-B411BA1D18DC}"/>
              </a:ext>
            </a:extLst>
          </p:cNvPr>
          <p:cNvSpPr/>
          <p:nvPr/>
        </p:nvSpPr>
        <p:spPr>
          <a:xfrm>
            <a:off x="0" y="0"/>
            <a:ext cx="12192000" cy="5106988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AE62329-94F2-1744-9379-BC1F7772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787400"/>
            <a:ext cx="3178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53022" y="2838755"/>
            <a:ext cx="8343123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645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6890A18-0D7D-874E-AC5B-8BA6C68167B9}"/>
              </a:ext>
            </a:extLst>
          </p:cNvPr>
          <p:cNvSpPr/>
          <p:nvPr userDrawn="1"/>
        </p:nvSpPr>
        <p:spPr>
          <a:xfrm>
            <a:off x="-1" y="0"/>
            <a:ext cx="12192001" cy="1298448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E3BF0-397D-7347-8389-54A61786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365126"/>
            <a:ext cx="11580614" cy="70539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/>
              <a:t>Mastertitelformat bearbeiten</a:t>
            </a:r>
            <a:endParaRPr lang="de-ES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48EE51CE-1483-744A-9C67-A5EE53723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" y="6297490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5E36229-8E4F-5040-BAF8-0AEF1B360F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94978" y="6385048"/>
            <a:ext cx="236285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bg1"/>
                </a:solidFill>
                <a:latin typeface="Georgia" panose="02040502050405020303" pitchFamily="18" charset="0"/>
              </a:rPr>
              <a:t>Copyright © 2021 Schuman Associates</a:t>
            </a:r>
            <a:endParaRPr lang="en-US" altLang="en-US" sz="9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0779AB5E-E922-3747-8959-19F23E66E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0" y="5994278"/>
            <a:ext cx="1456795" cy="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AF09A75-680B-B344-98ED-1FECFE1DD22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5748" y="6385048"/>
            <a:ext cx="236285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bg1"/>
                </a:solidFill>
                <a:latin typeface="Georgia" panose="02040502050405020303" pitchFamily="18" charset="0"/>
              </a:rPr>
              <a:t>Copyright © 2021 Schuman Associates</a:t>
            </a:r>
            <a:endParaRPr lang="en-US" altLang="en-US" sz="9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EE7A29C0-774E-1744-995A-77C18CEBE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7F849EE-B1C1-D646-8139-C12F7FCF6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BDE96D9-0BD1-BB45-9E84-57C2BB365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2021 Schuman Associates</a:t>
            </a:r>
            <a:endParaRPr lang="en-US" altLang="en-US"/>
          </a:p>
        </p:txBody>
      </p:sp>
      <p:pic>
        <p:nvPicPr>
          <p:cNvPr id="11" name="Picture 7" descr="Schuman logo.jpg">
            <a:extLst>
              <a:ext uri="{FF2B5EF4-FFF2-40B4-BE49-F238E27FC236}">
                <a16:creationId xmlns:a16="http://schemas.microsoft.com/office/drawing/2014/main" id="{7AEE51AB-5656-404C-8652-616F0945F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1574" r="6054" b="29791"/>
          <a:stretch/>
        </p:blipFill>
        <p:spPr>
          <a:xfrm>
            <a:off x="120935" y="6299670"/>
            <a:ext cx="141354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9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13" y="6356404"/>
            <a:ext cx="2844800" cy="365125"/>
          </a:xfrm>
          <a:prstGeom prst="rect">
            <a:avLst/>
          </a:prstGeom>
        </p:spPr>
        <p:txBody>
          <a:bodyPr lIns="87151" tIns="43576" rIns="87151" bIns="43576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224D-232B-4F1E-81CA-7249A3C87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8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F6C47C-4017-4E46-9623-6EB04519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2118D1-EB98-4317-A9E4-7E774318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B29C37-BF52-4B3B-B2F2-2E72A605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82E-10CB-4A3A-A34B-7CE39D587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81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FDD64F-36DC-4B27-936E-53DEB2FE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64098" r="33180" b="23982"/>
          <a:stretch>
            <a:fillRect/>
          </a:stretch>
        </p:blipFill>
        <p:spPr bwMode="auto">
          <a:xfrm>
            <a:off x="-11113" y="5283200"/>
            <a:ext cx="12203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E2AA2-B2BB-4286-BAF1-93EBFFCD93BF}"/>
              </a:ext>
            </a:extLst>
          </p:cNvPr>
          <p:cNvSpPr/>
          <p:nvPr/>
        </p:nvSpPr>
        <p:spPr>
          <a:xfrm>
            <a:off x="1" y="0"/>
            <a:ext cx="12192000" cy="5106988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1752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92B008E-AD90-428B-BD5E-B81342D8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787400"/>
            <a:ext cx="3178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C3C2D2-CCBC-4C5A-9691-C0D2D4757EA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53022" y="2838756"/>
            <a:ext cx="8343123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671" b="0">
                <a:solidFill>
                  <a:schemeClr val="bg1"/>
                </a:solidFill>
                <a:latin typeface="+mj-lt"/>
              </a:defRPr>
            </a:lvl1pPr>
            <a:lvl2pPr marL="444930" indent="0">
              <a:buNone/>
              <a:defRPr sz="1947" b="1"/>
            </a:lvl2pPr>
            <a:lvl3pPr marL="889859" indent="0">
              <a:buNone/>
              <a:defRPr sz="1752" b="1"/>
            </a:lvl3pPr>
            <a:lvl4pPr marL="1334788" indent="0">
              <a:buNone/>
              <a:defRPr sz="1557" b="1"/>
            </a:lvl4pPr>
            <a:lvl5pPr marL="1779717" indent="0">
              <a:buNone/>
              <a:defRPr sz="1557" b="1"/>
            </a:lvl5pPr>
            <a:lvl6pPr marL="2224647" indent="0">
              <a:buNone/>
              <a:defRPr sz="1557" b="1"/>
            </a:lvl6pPr>
            <a:lvl7pPr marL="2669576" indent="0">
              <a:buNone/>
              <a:defRPr sz="1557" b="1"/>
            </a:lvl7pPr>
            <a:lvl8pPr marL="3114505" indent="0">
              <a:buNone/>
              <a:defRPr sz="1557" b="1"/>
            </a:lvl8pPr>
            <a:lvl9pPr marL="3559434" indent="0">
              <a:buNone/>
              <a:defRPr sz="155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2A1C64F-8A71-4D1E-9D8B-C0DAD1F5D54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124951" y="6307139"/>
            <a:ext cx="2743200" cy="365125"/>
          </a:xfrm>
        </p:spPr>
        <p:txBody>
          <a:bodyPr/>
          <a:lstStyle>
            <a:lvl1pPr>
              <a:defRPr sz="1168" dirty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926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F6C47C-4017-4E46-9623-6EB04519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2118D1-EB98-4317-A9E4-7E774318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B29C37-BF52-4B3B-B2F2-2E72A605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82E-10CB-4A3A-A34B-7CE39D587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1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04FA-08F0-4187-A38C-0CD2A86C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00F4-DA2F-4881-A8A3-71FFE922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76D0-5AEA-4954-B3CE-E90F1B39C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46A14-1D75-4AE2-844E-2028051B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BAB27-170D-4C24-8CA8-33AE9BFA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F47789-C977-4BF4-83B1-82652485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9335-9B2C-474C-944E-F0DA48F34A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8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F06A-E452-4684-835F-D0DD66EA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D3B61-9739-4D79-9089-D007DFAF4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1D60B-74E9-47DA-99EF-4B6E7EB31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C0FEE9-9A8A-4CF7-B8AF-506C1901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DC29D3-D58B-4AF6-9B9D-793AE1CB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9B8BA0-D813-4A69-A8D3-8FFD654B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8051-DDD0-406D-B120-3FE8AD7164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BDC62D7-C92C-4C82-BC98-F3E5C6F9B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D17FF3-D075-4C04-8323-5DE8A7621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771B-5FE3-4C66-B0FD-576A62351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DA14A-7115-4008-9073-48E87FC6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DCCD3-DEDE-4EE3-BB9D-4A7C65FBF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6D4DD2-0C29-441D-9D44-85714E46B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805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96942-A253-4390-BB56-2CD2B485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58211-0BD4-4DFD-9B0B-0C1A58B6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B234A-26B3-4C6A-B66C-EBB410D1A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EFB1-7B73-4B6D-8F2C-8A68A240AA09}" type="datetime8">
              <a:rPr lang="x-none" smtClean="0"/>
              <a:t>5/15/2023 2:36 PM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1F32-B605-43AF-B3A2-95580CA7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Copyright © 2019 Schuman Associates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C724-CF5E-49A3-9A1E-1C9E183F1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62F1-3441-465B-ABC7-CB91A3C912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73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FBCA76-C398-F643-808F-ADF253937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702" y="6356349"/>
            <a:ext cx="61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789BC63-6A01-4848-85F3-BFFDCDBB13E1}" type="slidenum">
              <a:rPr lang="de-ES" smtClean="0"/>
              <a:pPr/>
              <a:t>‹#›</a:t>
            </a:fld>
            <a:endParaRPr lang="de-E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3F12F3-18E3-894F-8735-743C5C9D6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0995" y="6356348"/>
            <a:ext cx="90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BC60662-1E3F-C740-A0F5-C78F4447FD04}" type="datetime1">
              <a:rPr lang="de-DE" smtClean="0"/>
              <a:t>15.05.2023</a:t>
            </a:fld>
            <a:endParaRPr lang="de-E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09D526-BC68-CC40-A951-80E5A32BB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2003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altLang="en-US"/>
              <a:t>Copyright © 2022 Schuman Associates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8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>
          <p15:clr>
            <a:srgbClr val="F26B43"/>
          </p15:clr>
        </p15:guide>
        <p15:guide id="2" pos="7514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orient="horz" pos="37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923C65-43D4-4A3C-B399-68731D94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043717-333F-423F-8C30-CC9ACF999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4D311-E742-4DBC-A4E2-EE101F498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6C39-3269-4FF8-B30A-6E3D5CC9C810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938D61-2217-4846-BA40-EFB661F96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803467-BEB8-494B-8897-051C4A7B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C7EF-E719-461C-A200-B769321779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5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84DBC-3CD8-4438-AC59-3A89DA9E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2D34-D442-422A-B252-56D3E22C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806FB-F3E4-404D-B890-7CC9E59D4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6C71-8474-4002-BAAB-FBBCD7B1C001}" type="datetimeFigureOut">
              <a:rPr lang="en-BE" smtClean="0"/>
              <a:t>05/15/2023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3C96-AB5A-4C66-967F-D4345FBD0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6BBA7-3555-4EAB-A7FA-A7EC3949C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9DB2-9BB8-439F-B59D-73A49648AB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56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6" y="274648"/>
            <a:ext cx="10972800" cy="1143000"/>
          </a:xfrm>
          <a:prstGeom prst="rect">
            <a:avLst/>
          </a:prstGeom>
        </p:spPr>
        <p:txBody>
          <a:bodyPr vert="horz" lIns="90628" tIns="45314" rIns="90628" bIns="45314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6" y="1600216"/>
            <a:ext cx="10972800" cy="4525963"/>
          </a:xfrm>
          <a:prstGeom prst="rect">
            <a:avLst/>
          </a:prstGeom>
        </p:spPr>
        <p:txBody>
          <a:bodyPr vert="horz" lIns="90628" tIns="45314" rIns="90628" bIns="45314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3" y="6356404"/>
            <a:ext cx="3860802" cy="365125"/>
          </a:xfrm>
          <a:prstGeom prst="rect">
            <a:avLst/>
          </a:prstGeom>
        </p:spPr>
        <p:txBody>
          <a:bodyPr vert="horz" lIns="90628" tIns="45314" rIns="90628" bIns="45314" rtlCol="0" anchor="ctr"/>
          <a:lstStyle>
            <a:lvl1pPr algn="ctr">
              <a:defRPr sz="12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10" y="6356404"/>
            <a:ext cx="2844800" cy="365125"/>
          </a:xfrm>
          <a:prstGeom prst="rect">
            <a:avLst/>
          </a:prstGeom>
        </p:spPr>
        <p:txBody>
          <a:bodyPr vert="horz" lIns="90628" tIns="45314" rIns="90628" bIns="45314" rtlCol="0" anchor="ctr"/>
          <a:lstStyle>
            <a:lvl1pPr algn="r">
              <a:defRPr sz="12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224D-232B-4F1E-81CA-7249A3C87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/>
          <p:nvPr userDrawn="1"/>
        </p:nvSpPr>
        <p:spPr>
          <a:xfrm>
            <a:off x="398191" y="6479765"/>
            <a:ext cx="10235589" cy="252789"/>
          </a:xfrm>
          <a:prstGeom prst="rect">
            <a:avLst/>
          </a:prstGeom>
        </p:spPr>
        <p:txBody>
          <a:bodyPr wrap="square" lIns="89534" tIns="44768" rIns="89534" bIns="4476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7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Copyright © 2020 Schuman Associates </a:t>
            </a:r>
            <a:endParaRPr lang="en-US" sz="1027" dirty="0">
              <a:solidFill>
                <a:schemeClr val="accent1"/>
              </a:solidFill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  <p:sldLayoutId id="2147483837" r:id="rId3"/>
  </p:sldLayoutIdLst>
  <p:hf sldNum="0" hdr="0" ftr="0" dt="0"/>
  <p:txStyles>
    <p:titleStyle>
      <a:lvl1pPr algn="ctr" defTabSz="931029" rtl="0" eaLnBrk="1" latinLnBrk="0" hangingPunct="1">
        <a:spcBef>
          <a:spcPct val="0"/>
        </a:spcBef>
        <a:buNone/>
        <a:defRPr sz="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136" indent="-349136" algn="l" defTabSz="931029" rtl="0" eaLnBrk="1" latinLnBrk="0" hangingPunct="1">
        <a:spcBef>
          <a:spcPct val="20000"/>
        </a:spcBef>
        <a:buFont typeface="Arial" pitchFamily="34" charset="0"/>
        <a:buChar char="•"/>
        <a:defRPr sz="3185" kern="1200">
          <a:solidFill>
            <a:schemeClr val="tx1"/>
          </a:solidFill>
          <a:latin typeface="+mn-lt"/>
          <a:ea typeface="+mn-ea"/>
          <a:cs typeface="+mn-cs"/>
        </a:defRPr>
      </a:lvl1pPr>
      <a:lvl2pPr marL="756461" indent="-290947" algn="l" defTabSz="931029" rtl="0" eaLnBrk="1" latinLnBrk="0" hangingPunct="1">
        <a:spcBef>
          <a:spcPct val="20000"/>
        </a:spcBef>
        <a:buFont typeface="Arial" pitchFamily="34" charset="0"/>
        <a:buChar char="–"/>
        <a:defRPr sz="2876" kern="1200">
          <a:solidFill>
            <a:schemeClr val="tx1"/>
          </a:solidFill>
          <a:latin typeface="+mn-lt"/>
          <a:ea typeface="+mn-ea"/>
          <a:cs typeface="+mn-cs"/>
        </a:defRPr>
      </a:lvl2pPr>
      <a:lvl3pPr marL="1163786" indent="-232757" algn="l" defTabSz="931029" rtl="0" eaLnBrk="1" latinLnBrk="0" hangingPunct="1">
        <a:spcBef>
          <a:spcPct val="20000"/>
        </a:spcBef>
        <a:buFont typeface="Arial" pitchFamily="34" charset="0"/>
        <a:buChar char="•"/>
        <a:defRPr sz="2466" kern="1200">
          <a:solidFill>
            <a:schemeClr val="tx1"/>
          </a:solidFill>
          <a:latin typeface="+mn-lt"/>
          <a:ea typeface="+mn-ea"/>
          <a:cs typeface="+mn-cs"/>
        </a:defRPr>
      </a:lvl3pPr>
      <a:lvl4pPr marL="1629301" indent="-232757" algn="l" defTabSz="931029" rtl="0" eaLnBrk="1" latinLnBrk="0" hangingPunct="1">
        <a:spcBef>
          <a:spcPct val="20000"/>
        </a:spcBef>
        <a:buFont typeface="Arial" pitchFamily="34" charset="0"/>
        <a:buChar char="–"/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094815" indent="-232757" algn="l" defTabSz="931029" rtl="0" eaLnBrk="1" latinLnBrk="0" hangingPunct="1">
        <a:spcBef>
          <a:spcPct val="20000"/>
        </a:spcBef>
        <a:buFont typeface="Arial" pitchFamily="34" charset="0"/>
        <a:buChar char="»"/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560330" indent="-232757" algn="l" defTabSz="931029" rtl="0" eaLnBrk="1" latinLnBrk="0" hangingPunct="1">
        <a:spcBef>
          <a:spcPct val="20000"/>
        </a:spcBef>
        <a:buFont typeface="Arial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025843" indent="-232757" algn="l" defTabSz="931029" rtl="0" eaLnBrk="1" latinLnBrk="0" hangingPunct="1">
        <a:spcBef>
          <a:spcPct val="20000"/>
        </a:spcBef>
        <a:buFont typeface="Arial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491359" indent="-232757" algn="l" defTabSz="931029" rtl="0" eaLnBrk="1" latinLnBrk="0" hangingPunct="1">
        <a:spcBef>
          <a:spcPct val="20000"/>
        </a:spcBef>
        <a:buFont typeface="Arial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3956873" indent="-232757" algn="l" defTabSz="931029" rtl="0" eaLnBrk="1" latinLnBrk="0" hangingPunct="1">
        <a:spcBef>
          <a:spcPct val="20000"/>
        </a:spcBef>
        <a:buFont typeface="Arial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1pPr>
      <a:lvl2pPr marL="465514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2pPr>
      <a:lvl3pPr marL="931029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3pPr>
      <a:lvl4pPr marL="1396543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4pPr>
      <a:lvl5pPr marL="1862058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5pPr>
      <a:lvl6pPr marL="2327572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6pPr>
      <a:lvl7pPr marL="2793087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7pPr>
      <a:lvl8pPr marL="3258602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8pPr>
      <a:lvl9pPr marL="3724117" algn="l" defTabSz="931029" rtl="0" eaLnBrk="1" latinLnBrk="0" hangingPunct="1">
        <a:defRPr sz="18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gital4business.eu/" TargetMode="External"/><Relationship Id="rId5" Type="http://schemas.openxmlformats.org/officeDocument/2006/relationships/hyperlink" Target="https://spaces.fundingbox.com/c/cloudcamp4smes" TargetMode="External"/><Relationship Id="rId4" Type="http://schemas.openxmlformats.org/officeDocument/2006/relationships/hyperlink" Target="https://codeweek.eu/" TargetMode="Externa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goo.gl/maps/c7KMRMLbabz" TargetMode="External"/><Relationship Id="rId5" Type="http://schemas.openxmlformats.org/officeDocument/2006/relationships/hyperlink" Target="file:///C:/Users/ashya/Dropbox%20(Graphic%20Design)/ALS/Holiday%20materials/SA%20Word%20doc/Report%20and%20presentation%20inspiration/www.schumanassociates.com" TargetMode="External"/><Relationship Id="rId4" Type="http://schemas.openxmlformats.org/officeDocument/2006/relationships/hyperlink" Target="mailto:Brian.cochrane@schumanassociate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wareskills.eu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femmeforward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>
            <a:extLst>
              <a:ext uri="{FF2B5EF4-FFF2-40B4-BE49-F238E27FC236}">
                <a16:creationId xmlns:a16="http://schemas.microsoft.com/office/drawing/2014/main" id="{C9D8D6D9-1457-4224-9262-78821D12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64098" r="33180" b="23982"/>
          <a:stretch>
            <a:fillRect/>
          </a:stretch>
        </p:blipFill>
        <p:spPr bwMode="auto">
          <a:xfrm>
            <a:off x="-11113" y="5283200"/>
            <a:ext cx="12203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5BB8FC-ADA8-413C-9DAD-74775C8DEA3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536" y="2519908"/>
            <a:ext cx="12192000" cy="1038225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Big dreams for your digital skills project? </a:t>
            </a:r>
            <a:br>
              <a:rPr lang="en-GB" sz="48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How to scale your project at European level with EU funds.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ED0DBDBB-B352-4E17-83D6-5D4789FE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787400"/>
            <a:ext cx="3178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Footer Placeholder 7">
            <a:extLst>
              <a:ext uri="{FF2B5EF4-FFF2-40B4-BE49-F238E27FC236}">
                <a16:creationId xmlns:a16="http://schemas.microsoft.com/office/drawing/2014/main" id="{91DA92E2-B33E-4CF1-BC85-FD309941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2725"/>
            <a:ext cx="3046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00" dirty="0">
                <a:solidFill>
                  <a:srgbClr val="898989"/>
                </a:solidFill>
                <a:latin typeface="Calibri Light" panose="020F0302020204030204" pitchFamily="34" charset="0"/>
              </a:rPr>
              <a:t>Copyright © 2023 Schuman Associates</a:t>
            </a:r>
            <a:endParaRPr lang="LID4096" altLang="en-US" sz="700">
              <a:solidFill>
                <a:srgbClr val="898989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F31ED9-C052-473E-A22D-09AD00575E70}"/>
              </a:ext>
            </a:extLst>
          </p:cNvPr>
          <p:cNvSpPr/>
          <p:nvPr/>
        </p:nvSpPr>
        <p:spPr>
          <a:xfrm>
            <a:off x="0" y="4320254"/>
            <a:ext cx="12192000" cy="96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890FF-1979-6571-0D6A-223C7B22D073}"/>
              </a:ext>
            </a:extLst>
          </p:cNvPr>
          <p:cNvSpPr/>
          <p:nvPr/>
        </p:nvSpPr>
        <p:spPr>
          <a:xfrm>
            <a:off x="-11113" y="4188124"/>
            <a:ext cx="12192000" cy="1095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BE" sz="2800" dirty="0">
                <a:solidFill>
                  <a:srgbClr val="002060"/>
                </a:solidFill>
              </a:rPr>
              <a:t>Brian Cochrane: EU Projects &amp; Bids Consultant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10CEBA-B7A1-4004-B401-878139C53DE6}"/>
              </a:ext>
            </a:extLst>
          </p:cNvPr>
          <p:cNvSpPr/>
          <p:nvPr/>
        </p:nvSpPr>
        <p:spPr>
          <a:xfrm>
            <a:off x="0" y="6044340"/>
            <a:ext cx="12192000" cy="813660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31029" eaLnBrk="1" fontAlgn="auto" hangingPunct="1">
              <a:spcBef>
                <a:spcPts val="584"/>
              </a:spcBef>
              <a:spcAft>
                <a:spcPts val="0"/>
              </a:spcAft>
            </a:pPr>
            <a:r>
              <a:rPr lang="it-IT" altLang="en-US" sz="3287" i="1" dirty="0">
                <a:solidFill>
                  <a:prstClr val="white"/>
                </a:solidFill>
                <a:latin typeface="Georgia" panose="02040502050405020303" pitchFamily="18" charset="0"/>
                <a:cs typeface="Calibri Light" panose="020F0302020204030204" pitchFamily="34" charset="0"/>
              </a:rPr>
              <a:t>Advanced Digital Skills</a:t>
            </a:r>
            <a:endParaRPr lang="LID4096" altLang="en-US" sz="3287" i="1" dirty="0">
              <a:solidFill>
                <a:prstClr val="white"/>
              </a:solidFill>
              <a:latin typeface="Georgia" panose="02040502050405020303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7D2E-C872-4A29-82A1-229DB3A0361B}"/>
              </a:ext>
            </a:extLst>
          </p:cNvPr>
          <p:cNvSpPr txBox="1">
            <a:spLocks/>
          </p:cNvSpPr>
          <p:nvPr/>
        </p:nvSpPr>
        <p:spPr>
          <a:xfrm>
            <a:off x="1232622" y="6610856"/>
            <a:ext cx="1847713" cy="295077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39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81" dirty="0">
                <a:solidFill>
                  <a:prstClr val="black">
                    <a:tint val="75000"/>
                  </a:prstClr>
                </a:solidFill>
                <a:latin typeface="Calibri"/>
              </a:rPr>
              <a:t>Copyright © 2023 Schuman Associates</a:t>
            </a:r>
            <a:endParaRPr lang="en-BE" sz="68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5869" name="Picture 8">
            <a:extLst>
              <a:ext uri="{FF2B5EF4-FFF2-40B4-BE49-F238E27FC236}">
                <a16:creationId xmlns:a16="http://schemas.microsoft.com/office/drawing/2014/main" id="{6513387D-0681-4F8D-8A7D-CE0ABCD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4" y="6564509"/>
            <a:ext cx="879054" cy="24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Dreptunghi: colțuri rotunjite 33">
            <a:extLst>
              <a:ext uri="{FF2B5EF4-FFF2-40B4-BE49-F238E27FC236}">
                <a16:creationId xmlns:a16="http://schemas.microsoft.com/office/drawing/2014/main" id="{09EC4508-DC79-41F2-AB47-6F122522878D}"/>
              </a:ext>
            </a:extLst>
          </p:cNvPr>
          <p:cNvSpPr/>
          <p:nvPr/>
        </p:nvSpPr>
        <p:spPr>
          <a:xfrm>
            <a:off x="163544" y="-6022"/>
            <a:ext cx="5710523" cy="771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0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55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Action managed by the </a:t>
            </a:r>
            <a:r>
              <a:rPr lang="en-US" sz="2055" b="1" i="1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HaDEA</a:t>
            </a:r>
            <a:endParaRPr lang="en-US" sz="1079" i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9310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55" b="1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Included in the general Work Programme</a:t>
            </a:r>
          </a:p>
        </p:txBody>
      </p:sp>
      <p:graphicFrame>
        <p:nvGraphicFramePr>
          <p:cNvPr id="35" name="Nomogramă 34">
            <a:extLst>
              <a:ext uri="{FF2B5EF4-FFF2-40B4-BE49-F238E27FC236}">
                <a16:creationId xmlns:a16="http://schemas.microsoft.com/office/drawing/2014/main" id="{32463071-88F3-4687-8FAB-D40732017135}"/>
              </a:ext>
            </a:extLst>
          </p:cNvPr>
          <p:cNvGraphicFramePr/>
          <p:nvPr/>
        </p:nvGraphicFramePr>
        <p:xfrm>
          <a:off x="148944" y="1383860"/>
          <a:ext cx="11857677" cy="437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18">
            <a:extLst>
              <a:ext uri="{FF2B5EF4-FFF2-40B4-BE49-F238E27FC236}">
                <a16:creationId xmlns:a16="http://schemas.microsoft.com/office/drawing/2014/main" id="{97CD0A5E-1303-75DB-E809-F4C8C059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1" b="36514"/>
          <a:stretch>
            <a:fillRect/>
          </a:stretch>
        </p:blipFill>
        <p:spPr bwMode="auto">
          <a:xfrm>
            <a:off x="133744" y="866307"/>
            <a:ext cx="11864911" cy="9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30045-3830-5780-B200-998260EA794F}"/>
              </a:ext>
            </a:extLst>
          </p:cNvPr>
          <p:cNvSpPr/>
          <p:nvPr/>
        </p:nvSpPr>
        <p:spPr>
          <a:xfrm>
            <a:off x="0" y="5923854"/>
            <a:ext cx="12192000" cy="934145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46" name="Footer Placeholder 7">
            <a:extLst>
              <a:ext uri="{FF2B5EF4-FFF2-40B4-BE49-F238E27FC236}">
                <a16:creationId xmlns:a16="http://schemas.microsoft.com/office/drawing/2014/main" id="{C3C7E1D7-788F-447A-969C-AC4FF4C3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52" y="6579368"/>
            <a:ext cx="1898156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1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 panose="020F0302020204030204" pitchFamily="34" charset="0"/>
                <a:ea typeface="MS PGothic" panose="020B0600070205080204" pitchFamily="34" charset="-128"/>
                <a:cs typeface="+mn-cs"/>
              </a:rPr>
              <a:t>Copyright © 2023 Schuman Associates</a:t>
            </a:r>
            <a:endParaRPr kumimoji="0" lang="es-ES_tradnl" altLang="en-US" sz="7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 Light" panose="020F03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447" name="Picture 8">
            <a:extLst>
              <a:ext uri="{FF2B5EF4-FFF2-40B4-BE49-F238E27FC236}">
                <a16:creationId xmlns:a16="http://schemas.microsoft.com/office/drawing/2014/main" id="{973DBACA-76B9-4B4D-A2B1-89351752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6531755"/>
            <a:ext cx="903052" cy="2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00C74DB-80CC-D9ED-B7E5-7C3E7DF0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164"/>
            <a:ext cx="12192000" cy="9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Some examples of </a:t>
            </a:r>
            <a:r>
              <a:rPr lang="en-US" altLang="en-US" i="1" dirty="0">
                <a:solidFill>
                  <a:prstClr val="white"/>
                </a:solidFill>
                <a:latin typeface="Georgia" panose="02040502050405020303" pitchFamily="18" charset="0"/>
              </a:rPr>
              <a:t>DIGITAL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projects</a:t>
            </a:r>
            <a:endParaRPr kumimoji="0" lang="ro-RO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90587-E20B-0A6B-B7D4-718E9D937ABE}"/>
              </a:ext>
            </a:extLst>
          </p:cNvPr>
          <p:cNvSpPr txBox="1"/>
          <p:nvPr/>
        </p:nvSpPr>
        <p:spPr>
          <a:xfrm>
            <a:off x="8254771" y="1691570"/>
            <a:ext cx="3682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EU Code Week is a grassroots initiative which aims to bring coding and digital literacy to everybody in a fun and engaging way. </a:t>
            </a:r>
            <a:r>
              <a:rPr lang="en-US" dirty="0">
                <a:latin typeface="+mj-lt"/>
                <a:hlinkClick r:id="rId4"/>
              </a:rPr>
              <a:t>https://codeweek.eu/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EU Grant: €6m</a:t>
            </a:r>
          </a:p>
          <a:p>
            <a:r>
              <a:rPr lang="en-US" dirty="0">
                <a:latin typeface="+mj-lt"/>
              </a:rPr>
              <a:t>Duration: 2 years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Partners: Min 4 Applicants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Countries: Min 4 EU Countries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Call: Boosting Digital Skills of young pupils, in particular girls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Open Now – deadline 26</a:t>
            </a:r>
            <a:r>
              <a:rPr lang="en-US" b="1" baseline="30000" dirty="0">
                <a:latin typeface="+mj-lt"/>
              </a:rPr>
              <a:t>th</a:t>
            </a:r>
            <a:r>
              <a:rPr lang="en-US" b="1" dirty="0">
                <a:latin typeface="+mj-lt"/>
              </a:rPr>
              <a:t> Sept 2023</a:t>
            </a:r>
            <a:br>
              <a:rPr lang="en-US" i="1" dirty="0"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fr-BE" i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68052-4911-137B-D4BF-80E8F8EE0666}"/>
              </a:ext>
            </a:extLst>
          </p:cNvPr>
          <p:cNvSpPr txBox="1"/>
          <p:nvPr/>
        </p:nvSpPr>
        <p:spPr>
          <a:xfrm>
            <a:off x="4349069" y="1710832"/>
            <a:ext cx="3565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High-quality, low-cost training courses on innovative new Cloud Technologies for European SMEs.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  <a:hlinkClick r:id="rId5"/>
              </a:rPr>
              <a:t>https://spaces.fundingbox.com/c/cloudcamp4smes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EU Grant: €3m</a:t>
            </a:r>
          </a:p>
          <a:p>
            <a:r>
              <a:rPr lang="en-US" dirty="0">
                <a:latin typeface="+mj-lt"/>
              </a:rPr>
              <a:t>Duration: 3 years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Partners: 15 Education &amp; Industry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Countries: 6 European Countries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Call: Short term trainings courses in key capacity areas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Opens Q2 2024 – deadline Q1 2025</a:t>
            </a:r>
            <a:br>
              <a:rPr lang="en-US" i="1" dirty="0"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fr-BE" i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0582D-2D3F-6309-97D1-89FB2A5A7EB5}"/>
              </a:ext>
            </a:extLst>
          </p:cNvPr>
          <p:cNvSpPr txBox="1"/>
          <p:nvPr/>
        </p:nvSpPr>
        <p:spPr>
          <a:xfrm>
            <a:off x="519973" y="1691568"/>
            <a:ext cx="3682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European Masters </a:t>
            </a:r>
            <a:r>
              <a:rPr lang="en-US" dirty="0" err="1">
                <a:latin typeface="+mj-lt"/>
              </a:rPr>
              <a:t>Programme</a:t>
            </a:r>
            <a:r>
              <a:rPr lang="en-US" dirty="0">
                <a:latin typeface="+mj-lt"/>
              </a:rPr>
              <a:t> that will focus on the practical application of Advanced Digital Skills within European SMEs and companies. </a:t>
            </a:r>
            <a:r>
              <a:rPr lang="en-US" dirty="0">
                <a:latin typeface="+mj-lt"/>
                <a:hlinkClick r:id="rId6"/>
              </a:rPr>
              <a:t>www.digital4business.eu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EU Grant: €10m</a:t>
            </a:r>
          </a:p>
          <a:p>
            <a:r>
              <a:rPr lang="en-US" dirty="0">
                <a:latin typeface="+mj-lt"/>
              </a:rPr>
              <a:t>Duration: 4 years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Partners: 15 Education &amp; Industry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Countries: 7 European Countries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Call: Specialist Education </a:t>
            </a:r>
            <a:r>
              <a:rPr lang="en-US" dirty="0" err="1">
                <a:latin typeface="+mj-lt"/>
              </a:rPr>
              <a:t>Programmes</a:t>
            </a:r>
            <a:r>
              <a:rPr lang="en-US" dirty="0">
                <a:latin typeface="+mj-lt"/>
              </a:rPr>
              <a:t> in Key Capacity Areas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Opens Q3 2023 – deadline Q1 2024</a:t>
            </a:r>
            <a:br>
              <a:rPr lang="en-US" i="1" dirty="0"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fr-BE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A31C8-050C-0924-4AC7-B8D5E79A1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372" y="119757"/>
            <a:ext cx="2841151" cy="1581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66AE43-0B08-6690-5622-2C1C8F054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829" y="480573"/>
            <a:ext cx="3063039" cy="1092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9674F-DC1A-0D7E-23D9-6A2A0D224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9491" y="191709"/>
            <a:ext cx="3325959" cy="15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5">
            <a:extLst>
              <a:ext uri="{FF2B5EF4-FFF2-40B4-BE49-F238E27FC236}">
                <a16:creationId xmlns:a16="http://schemas.microsoft.com/office/drawing/2014/main" id="{3DEEDCCC-1FA6-42CC-A962-35ABAC31CCC8}"/>
              </a:ext>
            </a:extLst>
          </p:cNvPr>
          <p:cNvSpPr/>
          <p:nvPr/>
        </p:nvSpPr>
        <p:spPr>
          <a:xfrm rot="5400000">
            <a:off x="-1219088" y="1219088"/>
            <a:ext cx="6858002" cy="4419826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2C25962-5752-4873-991B-7C7F354BD0A5}"/>
              </a:ext>
            </a:extLst>
          </p:cNvPr>
          <p:cNvSpPr txBox="1">
            <a:spLocks/>
          </p:cNvSpPr>
          <p:nvPr/>
        </p:nvSpPr>
        <p:spPr>
          <a:xfrm>
            <a:off x="314410" y="6554728"/>
            <a:ext cx="1898929" cy="303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Copyright © 2021 Schuman Associates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D17E2-5745-467D-AE41-DC9B613E4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7" y="6333949"/>
            <a:ext cx="921276" cy="246758"/>
          </a:xfrm>
          <a:prstGeom prst="rect">
            <a:avLst/>
          </a:prstGeom>
        </p:spPr>
      </p:pic>
      <p:sp>
        <p:nvSpPr>
          <p:cNvPr id="15" name="Rettangolo 22">
            <a:extLst>
              <a:ext uri="{FF2B5EF4-FFF2-40B4-BE49-F238E27FC236}">
                <a16:creationId xmlns:a16="http://schemas.microsoft.com/office/drawing/2014/main" id="{95146282-13B9-456C-B2BC-B8935CC62605}"/>
              </a:ext>
            </a:extLst>
          </p:cNvPr>
          <p:cNvSpPr/>
          <p:nvPr/>
        </p:nvSpPr>
        <p:spPr>
          <a:xfrm>
            <a:off x="735657" y="3559283"/>
            <a:ext cx="3042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BE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BEFORE THE CALL OPENS:</a:t>
            </a:r>
          </a:p>
          <a:p>
            <a:pPr lvl="0" algn="ctr">
              <a:defRPr/>
            </a:pPr>
            <a:br>
              <a:rPr lang="fr-BE" dirty="0">
                <a:solidFill>
                  <a:srgbClr val="00B050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en-GB" dirty="0">
                <a:solidFill>
                  <a:srgbClr val="00B050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Research &amp; internal workshops to identify upcoming calls, define your role and search for partners. </a:t>
            </a:r>
          </a:p>
          <a:p>
            <a:pPr lvl="0">
              <a:defRPr/>
            </a:pPr>
            <a:endParaRPr lang="fr-BE" dirty="0">
              <a:solidFill>
                <a:srgbClr val="00B050"/>
              </a:solidFill>
              <a:latin typeface="+mj-lt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278206-DB42-447C-A7B7-EEAEA6FE2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826" y="0"/>
            <a:ext cx="1106297" cy="6858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7E246CF-6682-4636-8F7B-D6D305ACE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66420"/>
              </p:ext>
            </p:extLst>
          </p:nvPr>
        </p:nvGraphicFramePr>
        <p:xfrm>
          <a:off x="4972973" y="311726"/>
          <a:ext cx="6819633" cy="638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20">
                  <a:extLst>
                    <a:ext uri="{9D8B030D-6E8A-4147-A177-3AD203B41FA5}">
                      <a16:colId xmlns:a16="http://schemas.microsoft.com/office/drawing/2014/main" val="765745399"/>
                    </a:ext>
                  </a:extLst>
                </a:gridCol>
                <a:gridCol w="6112313">
                  <a:extLst>
                    <a:ext uri="{9D8B030D-6E8A-4147-A177-3AD203B41FA5}">
                      <a16:colId xmlns:a16="http://schemas.microsoft.com/office/drawing/2014/main" val="1873228589"/>
                    </a:ext>
                  </a:extLst>
                </a:gridCol>
              </a:tblGrid>
              <a:tr h="1015785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Early Intelligence </a:t>
                      </a:r>
                      <a:r>
                        <a:rPr lang="en-GB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 Work programmes, previous calls, current projects, F&amp;T Portal.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06553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Project Concept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- Past projects, hot topics in digital, expertise, services, products, platforms.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401214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Define your role</a:t>
                      </a:r>
                      <a:r>
                        <a:rPr lang="en-GB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- Coordinators, Higher Education, Research, VET Provider, Industry Partner etc.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191176"/>
                  </a:ext>
                </a:extLst>
              </a:tr>
              <a:tr h="1304439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Pick your tasks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 PM, QA, Needs Analysis, Curriculum Design, Training Materials, Digital Learning Platform, VET Training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etc.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70442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Value Proposition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 Define why you’re a great partner, prepare references and create outreach emails.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571687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Partner Search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– Digital Skills &amp; Jobs Platform, EPALE, Funding &amp; Tender Portal etc. 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119516"/>
                  </a:ext>
                </a:extLst>
              </a:tr>
            </a:tbl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:a16="http://schemas.microsoft.com/office/drawing/2014/main" id="{FC7005B3-1DF1-D74C-AB83-D1A952237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20" y="2308125"/>
            <a:ext cx="944180" cy="969239"/>
          </a:xfrm>
          <a:prstGeom prst="rect">
            <a:avLst/>
          </a:prstGeom>
        </p:spPr>
      </p:pic>
      <p:sp>
        <p:nvSpPr>
          <p:cNvPr id="2" name="Rettangolo 2">
            <a:extLst>
              <a:ext uri="{FF2B5EF4-FFF2-40B4-BE49-F238E27FC236}">
                <a16:creationId xmlns:a16="http://schemas.microsoft.com/office/drawing/2014/main" id="{D60743E5-9D58-8EF4-9587-91A53325D95F}"/>
              </a:ext>
            </a:extLst>
          </p:cNvPr>
          <p:cNvSpPr/>
          <p:nvPr/>
        </p:nvSpPr>
        <p:spPr>
          <a:xfrm>
            <a:off x="1116024" y="749176"/>
            <a:ext cx="22822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How can I get started?</a:t>
            </a:r>
            <a:endParaRPr lang="en-US" sz="3200" b="1" dirty="0">
              <a:solidFill>
                <a:srgbClr val="00B050"/>
              </a:solidFill>
            </a:endParaRPr>
          </a:p>
          <a:p>
            <a:pPr lvl="0" algn="ctr">
              <a:defRPr/>
            </a:pPr>
            <a:br>
              <a:rPr lang="en-US" dirty="0">
                <a:solidFill>
                  <a:srgbClr val="00B050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5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5">
            <a:extLst>
              <a:ext uri="{FF2B5EF4-FFF2-40B4-BE49-F238E27FC236}">
                <a16:creationId xmlns:a16="http://schemas.microsoft.com/office/drawing/2014/main" id="{3DEEDCCC-1FA6-42CC-A962-35ABAC31CCC8}"/>
              </a:ext>
            </a:extLst>
          </p:cNvPr>
          <p:cNvSpPr/>
          <p:nvPr/>
        </p:nvSpPr>
        <p:spPr>
          <a:xfrm rot="5400000">
            <a:off x="-1219088" y="1219088"/>
            <a:ext cx="6858002" cy="4419826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2C25962-5752-4873-991B-7C7F354BD0A5}"/>
              </a:ext>
            </a:extLst>
          </p:cNvPr>
          <p:cNvSpPr txBox="1">
            <a:spLocks/>
          </p:cNvSpPr>
          <p:nvPr/>
        </p:nvSpPr>
        <p:spPr>
          <a:xfrm>
            <a:off x="314410" y="6554728"/>
            <a:ext cx="1898929" cy="303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Copyright © 2021 Schuman Associates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D17E2-5745-467D-AE41-DC9B613E4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7" y="6333949"/>
            <a:ext cx="921276" cy="246758"/>
          </a:xfrm>
          <a:prstGeom prst="rect">
            <a:avLst/>
          </a:prstGeom>
        </p:spPr>
      </p:pic>
      <p:sp>
        <p:nvSpPr>
          <p:cNvPr id="15" name="Rettangolo 22">
            <a:extLst>
              <a:ext uri="{FF2B5EF4-FFF2-40B4-BE49-F238E27FC236}">
                <a16:creationId xmlns:a16="http://schemas.microsoft.com/office/drawing/2014/main" id="{95146282-13B9-456C-B2BC-B8935CC62605}"/>
              </a:ext>
            </a:extLst>
          </p:cNvPr>
          <p:cNvSpPr/>
          <p:nvPr/>
        </p:nvSpPr>
        <p:spPr>
          <a:xfrm>
            <a:off x="735657" y="3559283"/>
            <a:ext cx="3042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BE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OPEN CALL FOR PROPOSALS:</a:t>
            </a:r>
          </a:p>
          <a:p>
            <a:pPr lvl="0" algn="ctr">
              <a:defRPr/>
            </a:pPr>
            <a:br>
              <a:rPr lang="fr-BE" dirty="0">
                <a:solidFill>
                  <a:srgbClr val="00B050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en-GB" dirty="0">
                <a:solidFill>
                  <a:srgbClr val="00B050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Create a bid team to manage the proposal development and collaborate with partners via online workshops. </a:t>
            </a:r>
            <a:endParaRPr lang="fr-BE" dirty="0">
              <a:solidFill>
                <a:srgbClr val="00B050"/>
              </a:solidFill>
              <a:latin typeface="+mj-lt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278206-DB42-447C-A7B7-EEAEA6FE2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826" y="0"/>
            <a:ext cx="1106297" cy="6858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7E246CF-6682-4636-8F7B-D6D305ACE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42322"/>
              </p:ext>
            </p:extLst>
          </p:nvPr>
        </p:nvGraphicFramePr>
        <p:xfrm>
          <a:off x="4972973" y="311726"/>
          <a:ext cx="6819633" cy="638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20">
                  <a:extLst>
                    <a:ext uri="{9D8B030D-6E8A-4147-A177-3AD203B41FA5}">
                      <a16:colId xmlns:a16="http://schemas.microsoft.com/office/drawing/2014/main" val="765745399"/>
                    </a:ext>
                  </a:extLst>
                </a:gridCol>
                <a:gridCol w="6112313">
                  <a:extLst>
                    <a:ext uri="{9D8B030D-6E8A-4147-A177-3AD203B41FA5}">
                      <a16:colId xmlns:a16="http://schemas.microsoft.com/office/drawing/2014/main" val="1873228589"/>
                    </a:ext>
                  </a:extLst>
                </a:gridCol>
              </a:tblGrid>
              <a:tr h="1015785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Analyse the Call </a:t>
                      </a:r>
                      <a:r>
                        <a:rPr lang="en-GB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 Background, Objectives, Activities, KPIs, Award Criteria, Budget, Funding Rate etc.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06553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Build a Digital Skills Dream Team!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 Build or join a consortium with the right partners.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401214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Create your Project Concept – </a:t>
                      </a:r>
                      <a:r>
                        <a:rPr lang="en-GB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online workshops with your core partners &amp; prepare a short presentation.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191176"/>
                  </a:ext>
                </a:extLst>
              </a:tr>
              <a:tr h="1304439">
                <a:tc>
                  <a:txBody>
                    <a:bodyPr/>
                    <a:lstStyle/>
                    <a:p>
                      <a:pPr algn="l"/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Set up your Bid Team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– Appoint a bid manager to coordinate the whole team and write the proposal.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70442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Use Online Workshops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– Set up a consortium call each week and run workshops to develop the methodology. 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571687"/>
                  </a:ext>
                </a:extLst>
              </a:tr>
              <a:tr h="101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2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Address the Call Criteria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j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– Make sure you address the objectives, activities, KPIs, award criteria one by one. </a:t>
                      </a:r>
                    </a:p>
                  </a:txBody>
                  <a:tcPr marL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119516"/>
                  </a:ext>
                </a:extLst>
              </a:tr>
            </a:tbl>
          </a:graphicData>
        </a:graphic>
      </p:graphicFrame>
      <p:sp>
        <p:nvSpPr>
          <p:cNvPr id="2" name="Rettangolo 2">
            <a:extLst>
              <a:ext uri="{FF2B5EF4-FFF2-40B4-BE49-F238E27FC236}">
                <a16:creationId xmlns:a16="http://schemas.microsoft.com/office/drawing/2014/main" id="{D60743E5-9D58-8EF4-9587-91A53325D95F}"/>
              </a:ext>
            </a:extLst>
          </p:cNvPr>
          <p:cNvSpPr/>
          <p:nvPr/>
        </p:nvSpPr>
        <p:spPr>
          <a:xfrm>
            <a:off x="1068803" y="593332"/>
            <a:ext cx="228222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What do I need to do to win?</a:t>
            </a:r>
            <a:br>
              <a:rPr lang="en-US" dirty="0">
                <a:solidFill>
                  <a:srgbClr val="00B050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1ECCF18-F8C6-E84A-3FCB-7B302F9F5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47" y="2255327"/>
            <a:ext cx="931983" cy="9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30045-3830-5780-B200-998260EA794F}"/>
              </a:ext>
            </a:extLst>
          </p:cNvPr>
          <p:cNvSpPr/>
          <p:nvPr/>
        </p:nvSpPr>
        <p:spPr>
          <a:xfrm>
            <a:off x="0" y="5923854"/>
            <a:ext cx="12192000" cy="934145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46" name="Footer Placeholder 7">
            <a:extLst>
              <a:ext uri="{FF2B5EF4-FFF2-40B4-BE49-F238E27FC236}">
                <a16:creationId xmlns:a16="http://schemas.microsoft.com/office/drawing/2014/main" id="{C3C7E1D7-788F-447A-969C-AC4FF4C3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52" y="6579368"/>
            <a:ext cx="1898156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1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 panose="020F0302020204030204" pitchFamily="34" charset="0"/>
                <a:ea typeface="MS PGothic" panose="020B0600070205080204" pitchFamily="34" charset="-128"/>
                <a:cs typeface="+mn-cs"/>
              </a:rPr>
              <a:t>Copyright © 2023 Schuman Associates</a:t>
            </a:r>
            <a:endParaRPr kumimoji="0" lang="es-ES_tradnl" altLang="en-US" sz="7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 Light" panose="020F03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447" name="Picture 8">
            <a:extLst>
              <a:ext uri="{FF2B5EF4-FFF2-40B4-BE49-F238E27FC236}">
                <a16:creationId xmlns:a16="http://schemas.microsoft.com/office/drawing/2014/main" id="{973DBACA-76B9-4B4D-A2B1-89351752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6531755"/>
            <a:ext cx="903052" cy="2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00C74DB-80CC-D9ED-B7E5-7C3E7DF0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164"/>
            <a:ext cx="12192000" cy="9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Bid Preparation Stages</a:t>
            </a:r>
          </a:p>
        </p:txBody>
      </p:sp>
      <p:pic>
        <p:nvPicPr>
          <p:cNvPr id="7" name="Google Shape;480;p6">
            <a:extLst>
              <a:ext uri="{FF2B5EF4-FFF2-40B4-BE49-F238E27FC236}">
                <a16:creationId xmlns:a16="http://schemas.microsoft.com/office/drawing/2014/main" id="{FCA917D4-03F5-B8CD-7300-8F7EFBB391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6723" t="68486" r="35721" b="30567"/>
          <a:stretch/>
        </p:blipFill>
        <p:spPr>
          <a:xfrm>
            <a:off x="-11289" y="1"/>
            <a:ext cx="12203289" cy="197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75;p6">
            <a:extLst>
              <a:ext uri="{FF2B5EF4-FFF2-40B4-BE49-F238E27FC236}">
                <a16:creationId xmlns:a16="http://schemas.microsoft.com/office/drawing/2014/main" id="{A8B5D6B1-FD1D-2B32-EA37-D1E179F560CF}"/>
              </a:ext>
            </a:extLst>
          </p:cNvPr>
          <p:cNvSpPr/>
          <p:nvPr/>
        </p:nvSpPr>
        <p:spPr>
          <a:xfrm rot="5400000">
            <a:off x="8500300" y="382287"/>
            <a:ext cx="2276572" cy="2392592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81;p6">
            <a:extLst>
              <a:ext uri="{FF2B5EF4-FFF2-40B4-BE49-F238E27FC236}">
                <a16:creationId xmlns:a16="http://schemas.microsoft.com/office/drawing/2014/main" id="{287D2339-BACD-65A8-A3F5-9ECA2A816BB2}"/>
              </a:ext>
            </a:extLst>
          </p:cNvPr>
          <p:cNvSpPr/>
          <p:nvPr/>
        </p:nvSpPr>
        <p:spPr>
          <a:xfrm rot="5400000">
            <a:off x="1635375" y="437717"/>
            <a:ext cx="2276569" cy="2286896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82;p6">
            <a:extLst>
              <a:ext uri="{FF2B5EF4-FFF2-40B4-BE49-F238E27FC236}">
                <a16:creationId xmlns:a16="http://schemas.microsoft.com/office/drawing/2014/main" id="{64A86E4E-7E6A-08B9-696F-0AE3B12EBEFC}"/>
              </a:ext>
            </a:extLst>
          </p:cNvPr>
          <p:cNvSpPr/>
          <p:nvPr/>
        </p:nvSpPr>
        <p:spPr>
          <a:xfrm rot="5400000">
            <a:off x="5041413" y="382288"/>
            <a:ext cx="2276572" cy="2392592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3;p6">
            <a:extLst>
              <a:ext uri="{FF2B5EF4-FFF2-40B4-BE49-F238E27FC236}">
                <a16:creationId xmlns:a16="http://schemas.microsoft.com/office/drawing/2014/main" id="{8C162D81-C557-1E93-08A1-84B4A649F406}"/>
              </a:ext>
            </a:extLst>
          </p:cNvPr>
          <p:cNvSpPr/>
          <p:nvPr/>
        </p:nvSpPr>
        <p:spPr>
          <a:xfrm>
            <a:off x="1805531" y="590097"/>
            <a:ext cx="199034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Project Concept Development &amp; alignment the with call.</a:t>
            </a:r>
            <a:endParaRPr lang="en-US" sz="16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84;p6">
            <a:extLst>
              <a:ext uri="{FF2B5EF4-FFF2-40B4-BE49-F238E27FC236}">
                <a16:creationId xmlns:a16="http://schemas.microsoft.com/office/drawing/2014/main" id="{A251683B-6FB6-1D46-FDD0-99D55D470F40}"/>
              </a:ext>
            </a:extLst>
          </p:cNvPr>
          <p:cNvSpPr/>
          <p:nvPr/>
        </p:nvSpPr>
        <p:spPr>
          <a:xfrm>
            <a:off x="5160779" y="578309"/>
            <a:ext cx="199034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E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Partner Recruitment, Onboarding &amp; Teams Channel.</a:t>
            </a:r>
            <a:endParaRPr lang="en-IE"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BE" sz="16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85;p6">
            <a:extLst>
              <a:ext uri="{FF2B5EF4-FFF2-40B4-BE49-F238E27FC236}">
                <a16:creationId xmlns:a16="http://schemas.microsoft.com/office/drawing/2014/main" id="{328D2884-9C8B-80DB-98EB-E7D8887D0144}"/>
              </a:ext>
            </a:extLst>
          </p:cNvPr>
          <p:cNvSpPr/>
          <p:nvPr/>
        </p:nvSpPr>
        <p:spPr>
          <a:xfrm>
            <a:off x="8655616" y="578309"/>
            <a:ext cx="199034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Proposal Writing &amp; Collaborative Workshops with Partners. </a:t>
            </a:r>
            <a:endParaRPr lang="en-IE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86;p6">
            <a:extLst>
              <a:ext uri="{FF2B5EF4-FFF2-40B4-BE49-F238E27FC236}">
                <a16:creationId xmlns:a16="http://schemas.microsoft.com/office/drawing/2014/main" id="{6EEB01CF-ECD3-F87E-84CE-CE401A21C6BD}"/>
              </a:ext>
            </a:extLst>
          </p:cNvPr>
          <p:cNvSpPr/>
          <p:nvPr/>
        </p:nvSpPr>
        <p:spPr>
          <a:xfrm rot="5400000">
            <a:off x="8500300" y="2887091"/>
            <a:ext cx="2276572" cy="2392592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87;p6">
            <a:extLst>
              <a:ext uri="{FF2B5EF4-FFF2-40B4-BE49-F238E27FC236}">
                <a16:creationId xmlns:a16="http://schemas.microsoft.com/office/drawing/2014/main" id="{B55E859F-9019-ED48-64EF-21E9AD6B0B17}"/>
              </a:ext>
            </a:extLst>
          </p:cNvPr>
          <p:cNvSpPr/>
          <p:nvPr/>
        </p:nvSpPr>
        <p:spPr>
          <a:xfrm rot="5400000">
            <a:off x="1635375" y="2942521"/>
            <a:ext cx="2276569" cy="2286896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88;p6">
            <a:extLst>
              <a:ext uri="{FF2B5EF4-FFF2-40B4-BE49-F238E27FC236}">
                <a16:creationId xmlns:a16="http://schemas.microsoft.com/office/drawing/2014/main" id="{195B00D0-29F1-076C-006A-1B6C2599A16A}"/>
              </a:ext>
            </a:extLst>
          </p:cNvPr>
          <p:cNvSpPr/>
          <p:nvPr/>
        </p:nvSpPr>
        <p:spPr>
          <a:xfrm rot="5400000">
            <a:off x="5041413" y="2887092"/>
            <a:ext cx="2276572" cy="2392592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89;p6">
            <a:extLst>
              <a:ext uri="{FF2B5EF4-FFF2-40B4-BE49-F238E27FC236}">
                <a16:creationId xmlns:a16="http://schemas.microsoft.com/office/drawing/2014/main" id="{FD20D7B0-1064-827F-B089-C08627852BC7}"/>
              </a:ext>
            </a:extLst>
          </p:cNvPr>
          <p:cNvSpPr/>
          <p:nvPr/>
        </p:nvSpPr>
        <p:spPr>
          <a:xfrm>
            <a:off x="1805531" y="3047401"/>
            <a:ext cx="199034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#4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Budget Development with all partners.</a:t>
            </a:r>
            <a:endParaRPr sz="16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490;p6">
            <a:extLst>
              <a:ext uri="{FF2B5EF4-FFF2-40B4-BE49-F238E27FC236}">
                <a16:creationId xmlns:a16="http://schemas.microsoft.com/office/drawing/2014/main" id="{1443F6F3-BD4E-771C-ECD8-703A9B34F383}"/>
              </a:ext>
            </a:extLst>
          </p:cNvPr>
          <p:cNvSpPr/>
          <p:nvPr/>
        </p:nvSpPr>
        <p:spPr>
          <a:xfrm>
            <a:off x="5160779" y="3047488"/>
            <a:ext cx="199034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Proposal review, feedback, QA and prepare final draft.</a:t>
            </a:r>
            <a:endParaRPr sz="16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491;p6">
            <a:extLst>
              <a:ext uri="{FF2B5EF4-FFF2-40B4-BE49-F238E27FC236}">
                <a16:creationId xmlns:a16="http://schemas.microsoft.com/office/drawing/2014/main" id="{05DFDDD0-21B1-842A-C7EB-BA6CABCC8D8A}"/>
              </a:ext>
            </a:extLst>
          </p:cNvPr>
          <p:cNvSpPr/>
          <p:nvPr/>
        </p:nvSpPr>
        <p:spPr>
          <a:xfrm>
            <a:off x="8655616" y="3071238"/>
            <a:ext cx="199034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#6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Complete Online Submission process on F&amp;T Portal. </a:t>
            </a:r>
            <a:endParaRPr sz="16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20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>
            <a:extLst>
              <a:ext uri="{FF2B5EF4-FFF2-40B4-BE49-F238E27FC236}">
                <a16:creationId xmlns:a16="http://schemas.microsoft.com/office/drawing/2014/main" id="{23C2FC5C-42BF-4F8C-9186-79416A88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216025"/>
            <a:ext cx="65976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4D95A5-1940-4085-86DE-29C5F2206882}"/>
              </a:ext>
            </a:extLst>
          </p:cNvPr>
          <p:cNvSpPr/>
          <p:nvPr/>
        </p:nvSpPr>
        <p:spPr>
          <a:xfrm>
            <a:off x="0" y="0"/>
            <a:ext cx="12192000" cy="6884988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420" name="Picture 23">
            <a:extLst>
              <a:ext uri="{FF2B5EF4-FFF2-40B4-BE49-F238E27FC236}">
                <a16:creationId xmlns:a16="http://schemas.microsoft.com/office/drawing/2014/main" id="{B2CB2048-CD66-4D22-85DB-F8AE8D8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600075"/>
            <a:ext cx="41354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9ACD9-9D03-4C27-BF49-362D0CDE0054}"/>
              </a:ext>
            </a:extLst>
          </p:cNvPr>
          <p:cNvSpPr txBox="1"/>
          <p:nvPr/>
        </p:nvSpPr>
        <p:spPr>
          <a:xfrm>
            <a:off x="4030663" y="4430713"/>
            <a:ext cx="41148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Brian.cochrane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@schumanassociates.com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www.schumanassociates.com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 Archimède 5, bte 12, B-1000 Brussels, Belgium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0424" name="TextBox 4">
            <a:extLst>
              <a:ext uri="{FF2B5EF4-FFF2-40B4-BE49-F238E27FC236}">
                <a16:creationId xmlns:a16="http://schemas.microsoft.com/office/drawing/2014/main" id="{07DD28B4-A951-4407-AF47-34528A29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124" y="2737316"/>
            <a:ext cx="4011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Any Questions?!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1E2AD21-C48E-4E59-A5F1-234140BD5F32}"/>
              </a:ext>
            </a:extLst>
          </p:cNvPr>
          <p:cNvSpPr txBox="1">
            <a:spLocks/>
          </p:cNvSpPr>
          <p:nvPr/>
        </p:nvSpPr>
        <p:spPr>
          <a:xfrm>
            <a:off x="0" y="6580188"/>
            <a:ext cx="3046413" cy="303212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Copyright © 2021 Schuman Associates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B4E1E8A-56DD-4A43-B14A-DCAE75FAA38E}"/>
              </a:ext>
            </a:extLst>
          </p:cNvPr>
          <p:cNvSpPr txBox="1">
            <a:spLocks/>
          </p:cNvSpPr>
          <p:nvPr/>
        </p:nvSpPr>
        <p:spPr>
          <a:xfrm>
            <a:off x="14288" y="6253163"/>
            <a:ext cx="12192000" cy="577850"/>
          </a:xfrm>
          <a:prstGeom prst="rect">
            <a:avLst/>
          </a:prstGeom>
        </p:spPr>
        <p:txBody>
          <a:bodyPr anchor="b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30045-3830-5780-B200-998260EA794F}"/>
              </a:ext>
            </a:extLst>
          </p:cNvPr>
          <p:cNvSpPr/>
          <p:nvPr/>
        </p:nvSpPr>
        <p:spPr>
          <a:xfrm>
            <a:off x="0" y="5923854"/>
            <a:ext cx="12192000" cy="934145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46" name="Footer Placeholder 7">
            <a:extLst>
              <a:ext uri="{FF2B5EF4-FFF2-40B4-BE49-F238E27FC236}">
                <a16:creationId xmlns:a16="http://schemas.microsoft.com/office/drawing/2014/main" id="{C3C7E1D7-788F-447A-969C-AC4FF4C3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52" y="6579368"/>
            <a:ext cx="1898156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1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 panose="020F0302020204030204" pitchFamily="34" charset="0"/>
                <a:ea typeface="MS PGothic" panose="020B0600070205080204" pitchFamily="34" charset="-128"/>
                <a:cs typeface="+mn-cs"/>
              </a:rPr>
              <a:t>Copyright © 2023 Schuman Associates</a:t>
            </a:r>
            <a:endParaRPr kumimoji="0" lang="es-ES_tradnl" altLang="en-US" sz="7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 Light" panose="020F03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447" name="Picture 8">
            <a:extLst>
              <a:ext uri="{FF2B5EF4-FFF2-40B4-BE49-F238E27FC236}">
                <a16:creationId xmlns:a16="http://schemas.microsoft.com/office/drawing/2014/main" id="{973DBACA-76B9-4B4D-A2B1-89351752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6531755"/>
            <a:ext cx="903052" cy="2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00C74DB-80CC-D9ED-B7E5-7C3E7DF0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164"/>
            <a:ext cx="12192000" cy="9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i="1" dirty="0">
                <a:solidFill>
                  <a:prstClr val="white"/>
                </a:solidFill>
                <a:latin typeface="Georgia" panose="02040502050405020303" pitchFamily="18" charset="0"/>
              </a:rPr>
              <a:t>Why Digital Skills?</a:t>
            </a:r>
            <a:endParaRPr kumimoji="0" lang="ro-RO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6278B-0FAF-203C-AE70-1B0E97508386}"/>
              </a:ext>
            </a:extLst>
          </p:cNvPr>
          <p:cNvSpPr txBox="1"/>
          <p:nvPr/>
        </p:nvSpPr>
        <p:spPr>
          <a:xfrm>
            <a:off x="420003" y="2510002"/>
            <a:ext cx="3163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Decade Targets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850134-0814-5039-0D72-5801F72AD645}"/>
              </a:ext>
            </a:extLst>
          </p:cNvPr>
          <p:cNvSpPr txBox="1"/>
          <p:nvPr/>
        </p:nvSpPr>
        <p:spPr>
          <a:xfrm>
            <a:off x="4304974" y="2533590"/>
            <a:ext cx="3163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Advanced </a:t>
            </a:r>
            <a:b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Skills</a:t>
            </a:r>
            <a:endParaRPr lang="en-GB" sz="24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227FA3-457F-F02B-E7D3-528BA6BB781D}"/>
              </a:ext>
            </a:extLst>
          </p:cNvPr>
          <p:cNvSpPr txBox="1"/>
          <p:nvPr/>
        </p:nvSpPr>
        <p:spPr>
          <a:xfrm>
            <a:off x="8468068" y="2524743"/>
            <a:ext cx="2796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Skills </a:t>
            </a:r>
            <a:b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All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ttangolo 9">
            <a:extLst>
              <a:ext uri="{FF2B5EF4-FFF2-40B4-BE49-F238E27FC236}">
                <a16:creationId xmlns:a16="http://schemas.microsoft.com/office/drawing/2014/main" id="{93764C7C-E53E-934C-4EBF-BF87867CFD4B}"/>
              </a:ext>
            </a:extLst>
          </p:cNvPr>
          <p:cNvSpPr/>
          <p:nvPr/>
        </p:nvSpPr>
        <p:spPr>
          <a:xfrm>
            <a:off x="575020" y="3299871"/>
            <a:ext cx="29478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20m ICT specialists - by 2030 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80% Basic digital skills by 2030 75% of EU companies using Cloud/AI/Big Data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90% of SMEs at basic level of digital intensity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Public Services 100% online</a:t>
            </a: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1DEB4138-180A-B484-CF5F-54670DD99006}"/>
              </a:ext>
            </a:extLst>
          </p:cNvPr>
          <p:cNvSpPr/>
          <p:nvPr/>
        </p:nvSpPr>
        <p:spPr>
          <a:xfrm>
            <a:off x="4217275" y="3539882"/>
            <a:ext cx="33390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Emerging Technologies </a:t>
            </a:r>
            <a:b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(AI, Quantum, VR, Blockchain etc.) 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Transformation </a:t>
            </a:r>
            <a:b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(Cloud, Big Data, ML, IOT etc) 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 in Cybersecurity threats 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Twin ‘Digital &amp; Green’ Transition 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Skills Gap in European SMEs </a:t>
            </a:r>
          </a:p>
          <a:p>
            <a:pPr algn="ctr"/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D8AF496-B05A-B36B-9707-0E9D6D782E13}"/>
              </a:ext>
            </a:extLst>
          </p:cNvPr>
          <p:cNvSpPr/>
          <p:nvPr/>
        </p:nvSpPr>
        <p:spPr>
          <a:xfrm>
            <a:off x="8037492" y="3539882"/>
            <a:ext cx="36574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EU’s Digital Education Action Plan</a:t>
            </a:r>
            <a:b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Infrastructure in Schools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Skills for Educators</a:t>
            </a:r>
            <a:b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Skills of Citizens of all Ages</a:t>
            </a:r>
            <a:b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Inclusion, Diversity &amp; Equality </a:t>
            </a:r>
          </a:p>
          <a:p>
            <a:pPr algn="ctr"/>
            <a:r>
              <a:rPr lang="en-GB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Transformation of Business </a:t>
            </a:r>
          </a:p>
          <a:p>
            <a:pPr algn="ctr"/>
            <a:r>
              <a:rPr lang="en-GB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European Year of Skills</a:t>
            </a:r>
          </a:p>
          <a:p>
            <a:pPr algn="ctr"/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4" name="Picture 10" descr="Digital Education Action Plan (2021-2027) | European Education Area">
            <a:extLst>
              <a:ext uri="{FF2B5EF4-FFF2-40B4-BE49-F238E27FC236}">
                <a16:creationId xmlns:a16="http://schemas.microsoft.com/office/drawing/2014/main" id="{DD8C0382-92AD-8975-DED1-FB2B38F2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47" y="755478"/>
            <a:ext cx="2849818" cy="16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rst Digital Europe work programmes and calls announced | ERRIN">
            <a:extLst>
              <a:ext uri="{FF2B5EF4-FFF2-40B4-BE49-F238E27FC236}">
                <a16:creationId xmlns:a16="http://schemas.microsoft.com/office/drawing/2014/main" id="{899846D9-57EC-BEE5-9BE1-156897EE3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" b="7974"/>
          <a:stretch/>
        </p:blipFill>
        <p:spPr bwMode="auto">
          <a:xfrm>
            <a:off x="4493904" y="573857"/>
            <a:ext cx="2785748" cy="17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ave your say: Commission launches a targeted consultation on the 2030 Digital  Compass | Digital Skills and Jobs Platform">
            <a:extLst>
              <a:ext uri="{FF2B5EF4-FFF2-40B4-BE49-F238E27FC236}">
                <a16:creationId xmlns:a16="http://schemas.microsoft.com/office/drawing/2014/main" id="{0E729F39-458E-FB37-6E62-87BB4DFB5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4"/>
          <a:stretch/>
        </p:blipFill>
        <p:spPr bwMode="auto">
          <a:xfrm>
            <a:off x="731895" y="755478"/>
            <a:ext cx="2634070" cy="16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>
            <a:extLst>
              <a:ext uri="{FF2B5EF4-FFF2-40B4-BE49-F238E27FC236}">
                <a16:creationId xmlns:a16="http://schemas.microsoft.com/office/drawing/2014/main" id="{CC6E1C57-3AE0-4F19-2A7F-EB636F1B6A44}"/>
              </a:ext>
            </a:extLst>
          </p:cNvPr>
          <p:cNvCxnSpPr>
            <a:cxnSpLocks/>
          </p:cNvCxnSpPr>
          <p:nvPr/>
        </p:nvCxnSpPr>
        <p:spPr>
          <a:xfrm>
            <a:off x="3936759" y="1040731"/>
            <a:ext cx="0" cy="4176464"/>
          </a:xfrm>
          <a:prstGeom prst="line">
            <a:avLst/>
          </a:prstGeom>
          <a:ln w="28575">
            <a:solidFill>
              <a:srgbClr val="013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20">
            <a:extLst>
              <a:ext uri="{FF2B5EF4-FFF2-40B4-BE49-F238E27FC236}">
                <a16:creationId xmlns:a16="http://schemas.microsoft.com/office/drawing/2014/main" id="{5FD80FF2-B5F2-3F32-C8C5-7547FB1B0E20}"/>
              </a:ext>
            </a:extLst>
          </p:cNvPr>
          <p:cNvCxnSpPr>
            <a:cxnSpLocks/>
          </p:cNvCxnSpPr>
          <p:nvPr/>
        </p:nvCxnSpPr>
        <p:spPr>
          <a:xfrm>
            <a:off x="7836719" y="1040731"/>
            <a:ext cx="0" cy="4176464"/>
          </a:xfrm>
          <a:prstGeom prst="line">
            <a:avLst/>
          </a:prstGeom>
          <a:ln w="28575">
            <a:solidFill>
              <a:srgbClr val="013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8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30045-3830-5780-B200-998260EA794F}"/>
              </a:ext>
            </a:extLst>
          </p:cNvPr>
          <p:cNvSpPr/>
          <p:nvPr/>
        </p:nvSpPr>
        <p:spPr>
          <a:xfrm>
            <a:off x="0" y="5923854"/>
            <a:ext cx="12192000" cy="934145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46" name="Footer Placeholder 7">
            <a:extLst>
              <a:ext uri="{FF2B5EF4-FFF2-40B4-BE49-F238E27FC236}">
                <a16:creationId xmlns:a16="http://schemas.microsoft.com/office/drawing/2014/main" id="{C3C7E1D7-788F-447A-969C-AC4FF4C3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52" y="6579368"/>
            <a:ext cx="1898156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1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 panose="020F0302020204030204" pitchFamily="34" charset="0"/>
                <a:ea typeface="MS PGothic" panose="020B0600070205080204" pitchFamily="34" charset="-128"/>
                <a:cs typeface="+mn-cs"/>
              </a:rPr>
              <a:t>Copyright © 2023 Schuman Associates</a:t>
            </a:r>
            <a:endParaRPr kumimoji="0" lang="es-ES_tradnl" altLang="en-US" sz="7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 Light" panose="020F03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447" name="Picture 8">
            <a:extLst>
              <a:ext uri="{FF2B5EF4-FFF2-40B4-BE49-F238E27FC236}">
                <a16:creationId xmlns:a16="http://schemas.microsoft.com/office/drawing/2014/main" id="{973DBACA-76B9-4B4D-A2B1-89351752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6531755"/>
            <a:ext cx="903052" cy="2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00C74DB-80CC-D9ED-B7E5-7C3E7DF0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164"/>
            <a:ext cx="12192000" cy="9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i="1" dirty="0">
                <a:solidFill>
                  <a:prstClr val="white"/>
                </a:solidFill>
                <a:latin typeface="Georgia" panose="02040502050405020303" pitchFamily="18" charset="0"/>
              </a:rPr>
              <a:t>What are the hot topics?</a:t>
            </a:r>
            <a:endParaRPr kumimoji="0" lang="ro-RO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124" name="Picture 4" descr="Cyber security - Free computer icons">
            <a:extLst>
              <a:ext uri="{FF2B5EF4-FFF2-40B4-BE49-F238E27FC236}">
                <a16:creationId xmlns:a16="http://schemas.microsoft.com/office/drawing/2014/main" id="{BC6EE648-C083-2DD3-A19F-81FD938A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00" y="608935"/>
            <a:ext cx="14366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cycling and sustainability icon (png symbol) black">
            <a:extLst>
              <a:ext uri="{FF2B5EF4-FFF2-40B4-BE49-F238E27FC236}">
                <a16:creationId xmlns:a16="http://schemas.microsoft.com/office/drawing/2014/main" id="{00A1B43D-47C3-80B5-15B9-5D801AFE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24" y="671098"/>
            <a:ext cx="14366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igital inclusivity icon Royalty Free Vector Image">
            <a:extLst>
              <a:ext uri="{FF2B5EF4-FFF2-40B4-BE49-F238E27FC236}">
                <a16:creationId xmlns:a16="http://schemas.microsoft.com/office/drawing/2014/main" id="{FD00D3C7-C9ED-A03E-8617-16598E30B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 b="21063"/>
          <a:stretch/>
        </p:blipFill>
        <p:spPr bwMode="auto">
          <a:xfrm>
            <a:off x="8270183" y="531592"/>
            <a:ext cx="2278206" cy="16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women in technology Icon - Free PNG &amp; SVG 102228 - Noun Project">
            <a:extLst>
              <a:ext uri="{FF2B5EF4-FFF2-40B4-BE49-F238E27FC236}">
                <a16:creationId xmlns:a16="http://schemas.microsoft.com/office/drawing/2014/main" id="{55B2375F-99BA-5F5E-CBAF-34DC8AB9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49" y="3011080"/>
            <a:ext cx="1483274" cy="14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I - Free computer icons">
            <a:extLst>
              <a:ext uri="{FF2B5EF4-FFF2-40B4-BE49-F238E27FC236}">
                <a16:creationId xmlns:a16="http://schemas.microsoft.com/office/drawing/2014/main" id="{52508D52-859B-07F9-06A3-AFEB987E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08" y="3073080"/>
            <a:ext cx="1310469" cy="13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E0ABA-300E-4C41-E784-DF5326FF4B97}"/>
              </a:ext>
            </a:extLst>
          </p:cNvPr>
          <p:cNvSpPr txBox="1"/>
          <p:nvPr/>
        </p:nvSpPr>
        <p:spPr>
          <a:xfrm>
            <a:off x="1147438" y="2107785"/>
            <a:ext cx="316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D6843-E7BB-2AF0-563B-918836C7F6F9}"/>
              </a:ext>
            </a:extLst>
          </p:cNvPr>
          <p:cNvSpPr txBox="1"/>
          <p:nvPr/>
        </p:nvSpPr>
        <p:spPr>
          <a:xfrm>
            <a:off x="4428462" y="2092700"/>
            <a:ext cx="316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Sustainability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19683-8DB1-3C5B-A6BD-2332A3943F92}"/>
              </a:ext>
            </a:extLst>
          </p:cNvPr>
          <p:cNvSpPr txBox="1"/>
          <p:nvPr/>
        </p:nvSpPr>
        <p:spPr>
          <a:xfrm>
            <a:off x="7827481" y="2149008"/>
            <a:ext cx="316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Inclusion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74A68-6493-A973-CEE7-F3C60CD793F4}"/>
              </a:ext>
            </a:extLst>
          </p:cNvPr>
          <p:cNvSpPr txBox="1"/>
          <p:nvPr/>
        </p:nvSpPr>
        <p:spPr>
          <a:xfrm>
            <a:off x="7827481" y="4642727"/>
            <a:ext cx="3163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Women &amp; Girls </a:t>
            </a:r>
            <a:b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Digital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664AE-8D8B-9C4A-6C14-50546E7ADA78}"/>
              </a:ext>
            </a:extLst>
          </p:cNvPr>
          <p:cNvSpPr txBox="1"/>
          <p:nvPr/>
        </p:nvSpPr>
        <p:spPr>
          <a:xfrm>
            <a:off x="1026846" y="4527637"/>
            <a:ext cx="3404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Advanced </a:t>
            </a:r>
            <a:b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Skills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36" name="Picture 16" descr="Digital literacy black glyph icon Royalty Free Vector Image">
            <a:extLst>
              <a:ext uri="{FF2B5EF4-FFF2-40B4-BE49-F238E27FC236}">
                <a16:creationId xmlns:a16="http://schemas.microsoft.com/office/drawing/2014/main" id="{10EC611E-8461-7375-9597-6D6FEBC7E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1119" r="8473" b="30569"/>
          <a:stretch/>
        </p:blipFill>
        <p:spPr bwMode="auto">
          <a:xfrm>
            <a:off x="4657713" y="2720216"/>
            <a:ext cx="2665211" cy="20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EBB4DA-15EC-F35A-1FDD-67F13CC1B1F0}"/>
              </a:ext>
            </a:extLst>
          </p:cNvPr>
          <p:cNvSpPr txBox="1"/>
          <p:nvPr/>
        </p:nvSpPr>
        <p:spPr>
          <a:xfrm>
            <a:off x="4323667" y="4642727"/>
            <a:ext cx="3404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</a:t>
            </a:r>
            <a:b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50F1CBD-0F12-4D8C-9255-918042B2C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110831"/>
              </p:ext>
            </p:extLst>
          </p:nvPr>
        </p:nvGraphicFramePr>
        <p:xfrm>
          <a:off x="1542840" y="1165318"/>
          <a:ext cx="10387481" cy="50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30EACD0D-BC77-4FD8-9273-48751FAF8781}"/>
              </a:ext>
            </a:extLst>
          </p:cNvPr>
          <p:cNvSpPr/>
          <p:nvPr/>
        </p:nvSpPr>
        <p:spPr>
          <a:xfrm>
            <a:off x="0" y="1"/>
            <a:ext cx="12192000" cy="64519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98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17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46E92899-2BCF-4CFC-90E8-7E7F31A244A3}"/>
              </a:ext>
            </a:extLst>
          </p:cNvPr>
          <p:cNvSpPr txBox="1">
            <a:spLocks/>
          </p:cNvSpPr>
          <p:nvPr/>
        </p:nvSpPr>
        <p:spPr>
          <a:xfrm>
            <a:off x="1137737" y="6582408"/>
            <a:ext cx="2150119" cy="294076"/>
          </a:xfrm>
          <a:prstGeom prst="rect">
            <a:avLst/>
          </a:prstGeom>
        </p:spPr>
        <p:txBody>
          <a:bodyPr lIns="88963" tIns="44482" rIns="88963" bIns="44482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898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8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Copyright © 2023 Schuman Associates</a:t>
            </a:r>
            <a:endParaRPr kumimoji="0" lang="en-BE" sz="68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921E728B-7A09-44F3-AAA5-76C19977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3" y="6582409"/>
            <a:ext cx="879282" cy="2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20D7D6C-AE19-4C7D-A576-03EDFFD5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950" y="46674"/>
            <a:ext cx="11975342" cy="55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89859" rtl="0" eaLnBrk="0" fontAlgn="base" latinLnBrk="0" hangingPunct="0">
              <a:lnSpc>
                <a:spcPct val="100000"/>
              </a:lnSpc>
              <a:spcBef>
                <a:spcPts val="5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724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 Light" panose="020F0302020204030204" pitchFamily="34" charset="0"/>
              </a:rPr>
              <a:t>Where</a:t>
            </a:r>
            <a:r>
              <a:rPr lang="en-GB" altLang="en-US" sz="2724" i="1" dirty="0">
                <a:solidFill>
                  <a:prstClr val="white"/>
                </a:solidFill>
                <a:latin typeface="Georgia" panose="02040502050405020303" pitchFamily="18" charset="0"/>
                <a:cs typeface="Calibri Light" panose="020F0302020204030204" pitchFamily="34" charset="0"/>
              </a:rPr>
              <a:t>’</a:t>
            </a:r>
            <a:r>
              <a:rPr kumimoji="0" lang="en-GB" altLang="en-US" sz="2724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 Light" panose="020F0302020204030204" pitchFamily="34" charset="0"/>
              </a:rPr>
              <a:t>s all the money?!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B6E2687-2D30-4CA4-98D3-556FB803E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81511"/>
              </p:ext>
            </p:extLst>
          </p:nvPr>
        </p:nvGraphicFramePr>
        <p:xfrm>
          <a:off x="230336" y="2509513"/>
          <a:ext cx="11699985" cy="344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278">
                  <a:extLst>
                    <a:ext uri="{9D8B030D-6E8A-4147-A177-3AD203B41FA5}">
                      <a16:colId xmlns:a16="http://schemas.microsoft.com/office/drawing/2014/main" val="2728489981"/>
                    </a:ext>
                  </a:extLst>
                </a:gridCol>
                <a:gridCol w="1637083">
                  <a:extLst>
                    <a:ext uri="{9D8B030D-6E8A-4147-A177-3AD203B41FA5}">
                      <a16:colId xmlns:a16="http://schemas.microsoft.com/office/drawing/2014/main" val="3859495252"/>
                    </a:ext>
                  </a:extLst>
                </a:gridCol>
                <a:gridCol w="1755227">
                  <a:extLst>
                    <a:ext uri="{9D8B030D-6E8A-4147-A177-3AD203B41FA5}">
                      <a16:colId xmlns:a16="http://schemas.microsoft.com/office/drawing/2014/main" val="75371770"/>
                    </a:ext>
                  </a:extLst>
                </a:gridCol>
                <a:gridCol w="2039007">
                  <a:extLst>
                    <a:ext uri="{9D8B030D-6E8A-4147-A177-3AD203B41FA5}">
                      <a16:colId xmlns:a16="http://schemas.microsoft.com/office/drawing/2014/main" val="2767671092"/>
                    </a:ext>
                  </a:extLst>
                </a:gridCol>
                <a:gridCol w="1564623">
                  <a:extLst>
                    <a:ext uri="{9D8B030D-6E8A-4147-A177-3AD203B41FA5}">
                      <a16:colId xmlns:a16="http://schemas.microsoft.com/office/drawing/2014/main" val="2325262654"/>
                    </a:ext>
                  </a:extLst>
                </a:gridCol>
                <a:gridCol w="1886808">
                  <a:extLst>
                    <a:ext uri="{9D8B030D-6E8A-4147-A177-3AD203B41FA5}">
                      <a16:colId xmlns:a16="http://schemas.microsoft.com/office/drawing/2014/main" val="3721800203"/>
                    </a:ext>
                  </a:extLst>
                </a:gridCol>
                <a:gridCol w="1436959">
                  <a:extLst>
                    <a:ext uri="{9D8B030D-6E8A-4147-A177-3AD203B41FA5}">
                      <a16:colId xmlns:a16="http://schemas.microsoft.com/office/drawing/2014/main" val="3564739881"/>
                    </a:ext>
                  </a:extLst>
                </a:gridCol>
              </a:tblGrid>
              <a:tr h="100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Programme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Horizon Europe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27457B"/>
                          </a:solidFill>
                          <a:latin typeface="Georgia" panose="02040502050405020303" pitchFamily="18" charset="0"/>
                        </a:rPr>
                        <a:t>Erasmus+</a:t>
                      </a:r>
                      <a:r>
                        <a:rPr lang="it-IT" sz="1600" b="1" baseline="0" dirty="0">
                          <a:solidFill>
                            <a:srgbClr val="27457B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it-IT" sz="1600" b="1" dirty="0">
                        <a:solidFill>
                          <a:srgbClr val="27457B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600" b="1" dirty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ESF+ Central (EaSI)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600" dirty="0">
                          <a:solidFill>
                            <a:srgbClr val="27457B"/>
                          </a:solidFill>
                          <a:latin typeface="Georgia" panose="02040502050405020303" pitchFamily="18" charset="0"/>
                        </a:rPr>
                        <a:t>Digital Europe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Cohesion Funds/ of which ESF+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RRF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1800"/>
                  </a:ext>
                </a:extLst>
              </a:tr>
              <a:tr h="390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€ 95.5 bn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€ 26.2 bn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€ 0.76 bn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€ 7.5 bn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369.7 +19.3/ </a:t>
                      </a:r>
                      <a:b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98.5 bn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€ 723.8 bn</a:t>
                      </a:r>
                    </a:p>
                  </a:txBody>
                  <a:tcPr marL="88987" marR="88987" marT="44493" marB="444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954753"/>
                  </a:ext>
                </a:extLst>
              </a:tr>
              <a:tr h="186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Type of projects</a:t>
                      </a:r>
                    </a:p>
                  </a:txBody>
                  <a:tcPr marL="88987" marR="88987" marT="44493" marB="444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R&amp;D</a:t>
                      </a:r>
                      <a:r>
                        <a:rPr lang="it-IT" sz="1500" b="0" kern="1200" baseline="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 projects and initiatives to strenghten the European research and </a:t>
                      </a:r>
                      <a:r>
                        <a:rPr lang="it-IT" sz="1500" b="0" kern="1200" baseline="0" dirty="0" err="1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it-IT" sz="1500" b="0" kern="1200" baseline="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b="0" kern="1200" baseline="0" dirty="0" err="1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ecosystem</a:t>
                      </a:r>
                      <a:r>
                        <a:rPr lang="it-IT" sz="1500" b="0" kern="1200" baseline="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8987" marR="88987" marT="44493" marB="444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err="1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Mobility</a:t>
                      </a:r>
                      <a:r>
                        <a:rPr lang="it-IT" sz="1500" kern="1200" baseline="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500" kern="1200" baseline="0" dirty="0" err="1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cooperation</a:t>
                      </a:r>
                      <a:r>
                        <a:rPr lang="it-IT" sz="1500" kern="1200" baseline="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 projects in </a:t>
                      </a:r>
                      <a:r>
                        <a:rPr lang="it-IT" sz="1500" kern="1200" baseline="0" dirty="0" err="1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it-IT" sz="1500" kern="1200" baseline="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 and training.</a:t>
                      </a:r>
                      <a:endParaRPr lang="it-IT" sz="1500" kern="1200" dirty="0">
                        <a:solidFill>
                          <a:srgbClr val="27457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987" marR="88987" marT="44493" marB="444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500" b="0" kern="120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Cross-border partnership projects, EU-wide </a:t>
                      </a:r>
                      <a:r>
                        <a:rPr lang="en-US" sz="1500" b="0" kern="1200" dirty="0" err="1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500" b="0" kern="120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 mobility schemes, analytical activities, survey, studies, etc. </a:t>
                      </a:r>
                    </a:p>
                  </a:txBody>
                  <a:tcPr marL="88987" marR="88987" marT="44493" marB="444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500" b="0" kern="120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Education &amp; skills </a:t>
                      </a:r>
                      <a:r>
                        <a:rPr lang="en-US" sz="1500" b="0" kern="1200" dirty="0" err="1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programmes</a:t>
                      </a:r>
                      <a:r>
                        <a:rPr lang="en-US" sz="1500" b="0" kern="120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 in key digital technologies </a:t>
                      </a:r>
                    </a:p>
                    <a:p>
                      <a:pPr lvl="0" algn="l"/>
                      <a:endParaRPr lang="it-IT" sz="1200" b="0" kern="1200" dirty="0">
                        <a:solidFill>
                          <a:srgbClr val="00B0F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987" marR="88987" marT="44493" marB="444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Life-long learning, up-skilling and re-skilling, career transition, professional mobility</a:t>
                      </a:r>
                      <a:endParaRPr lang="it-IT" sz="1500" kern="1200" dirty="0">
                        <a:solidFill>
                          <a:srgbClr val="27457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987" marR="88987" marT="44493" marB="444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rgbClr val="27457B"/>
                          </a:solidFill>
                          <a:latin typeface="+mj-lt"/>
                          <a:ea typeface="+mn-ea"/>
                          <a:cs typeface="+mn-cs"/>
                        </a:rPr>
                        <a:t>Education &amp; skills reforms &amp; investments </a:t>
                      </a:r>
                    </a:p>
                  </a:txBody>
                  <a:tcPr marL="88987" marR="88987" marT="44493" marB="444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930791"/>
                  </a:ext>
                </a:extLst>
              </a:tr>
            </a:tbl>
          </a:graphicData>
        </a:graphic>
      </p:graphicFrame>
      <p:graphicFrame>
        <p:nvGraphicFramePr>
          <p:cNvPr id="6" name="Nomogramă 5">
            <a:extLst>
              <a:ext uri="{FF2B5EF4-FFF2-40B4-BE49-F238E27FC236}">
                <a16:creationId xmlns:a16="http://schemas.microsoft.com/office/drawing/2014/main" id="{20769525-5D9C-46A6-A222-B6DA0D900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54957"/>
              </p:ext>
            </p:extLst>
          </p:nvPr>
        </p:nvGraphicFramePr>
        <p:xfrm>
          <a:off x="1542840" y="1772261"/>
          <a:ext cx="10418824" cy="55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E200DF-A0EE-4896-BF98-D86D25AACD70}"/>
              </a:ext>
            </a:extLst>
          </p:cNvPr>
          <p:cNvSpPr txBox="1"/>
          <p:nvPr/>
        </p:nvSpPr>
        <p:spPr>
          <a:xfrm>
            <a:off x="230336" y="1189010"/>
            <a:ext cx="146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98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Geographical 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2184C-BD03-4505-B2E2-F86613745CBA}"/>
              </a:ext>
            </a:extLst>
          </p:cNvPr>
          <p:cNvSpPr txBox="1"/>
          <p:nvPr/>
        </p:nvSpPr>
        <p:spPr>
          <a:xfrm>
            <a:off x="205096" y="1809990"/>
            <a:ext cx="155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98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Project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Maturity</a:t>
            </a:r>
          </a:p>
        </p:txBody>
      </p:sp>
    </p:spTree>
    <p:extLst>
      <p:ext uri="{BB962C8B-B14F-4D97-AF65-F5344CB8AC3E}">
        <p14:creationId xmlns:p14="http://schemas.microsoft.com/office/powerpoint/2010/main" val="295404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E36791-3E98-45F2-B09B-3FFD4F0A2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6" y="-1"/>
            <a:ext cx="8699154" cy="6856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6E1E29-D9D9-460C-AB7E-F3AB32911150}"/>
              </a:ext>
            </a:extLst>
          </p:cNvPr>
          <p:cNvSpPr/>
          <p:nvPr/>
        </p:nvSpPr>
        <p:spPr>
          <a:xfrm>
            <a:off x="3207657" y="0"/>
            <a:ext cx="8984343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D66B97F-814E-4304-8725-8E0AA79BFF0A}"/>
              </a:ext>
            </a:extLst>
          </p:cNvPr>
          <p:cNvSpPr txBox="1">
            <a:spLocks/>
          </p:cNvSpPr>
          <p:nvPr/>
        </p:nvSpPr>
        <p:spPr>
          <a:xfrm>
            <a:off x="3710426" y="2500735"/>
            <a:ext cx="8289663" cy="103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ERASMUS+</a:t>
            </a:r>
            <a:endParaRPr kumimoji="0" lang="cs-CZ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Digital &amp; Green Skills at all levels </a:t>
            </a:r>
            <a:endParaRPr kumimoji="0" lang="x-none" sz="4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D2A9E-E34B-434F-B503-E0497909A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44" y="6500052"/>
            <a:ext cx="921036" cy="2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30045-3830-5780-B200-998260EA794F}"/>
              </a:ext>
            </a:extLst>
          </p:cNvPr>
          <p:cNvSpPr/>
          <p:nvPr/>
        </p:nvSpPr>
        <p:spPr>
          <a:xfrm>
            <a:off x="0" y="5923854"/>
            <a:ext cx="12192000" cy="934145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46" name="Footer Placeholder 7">
            <a:extLst>
              <a:ext uri="{FF2B5EF4-FFF2-40B4-BE49-F238E27FC236}">
                <a16:creationId xmlns:a16="http://schemas.microsoft.com/office/drawing/2014/main" id="{C3C7E1D7-788F-447A-969C-AC4FF4C3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52" y="6579368"/>
            <a:ext cx="1898156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1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 panose="020F0302020204030204" pitchFamily="34" charset="0"/>
                <a:ea typeface="MS PGothic" panose="020B0600070205080204" pitchFamily="34" charset="-128"/>
                <a:cs typeface="+mn-cs"/>
              </a:rPr>
              <a:t>Copyright © 2023 Schuman Associates</a:t>
            </a:r>
            <a:endParaRPr kumimoji="0" lang="es-ES_tradnl" altLang="en-US" sz="7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 Light" panose="020F03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447" name="Picture 8">
            <a:extLst>
              <a:ext uri="{FF2B5EF4-FFF2-40B4-BE49-F238E27FC236}">
                <a16:creationId xmlns:a16="http://schemas.microsoft.com/office/drawing/2014/main" id="{973DBACA-76B9-4B4D-A2B1-89351752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6531755"/>
            <a:ext cx="903052" cy="2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DB7698B-00F8-3A33-A076-009F26A6CAB4}"/>
              </a:ext>
            </a:extLst>
          </p:cNvPr>
          <p:cNvGrpSpPr/>
          <p:nvPr/>
        </p:nvGrpSpPr>
        <p:grpSpPr>
          <a:xfrm>
            <a:off x="0" y="0"/>
            <a:ext cx="7164356" cy="802640"/>
            <a:chOff x="0" y="0"/>
            <a:chExt cx="7254240" cy="802640"/>
          </a:xfrm>
        </p:grpSpPr>
        <p:sp>
          <p:nvSpPr>
            <p:cNvPr id="9" name="Rectangle: Single Corner Snipped 1">
              <a:extLst>
                <a:ext uri="{FF2B5EF4-FFF2-40B4-BE49-F238E27FC236}">
                  <a16:creationId xmlns:a16="http://schemas.microsoft.com/office/drawing/2014/main" id="{E42A2583-1045-86FD-3B67-3BC980C9B668}"/>
                </a:ext>
              </a:extLst>
            </p:cNvPr>
            <p:cNvSpPr/>
            <p:nvPr/>
          </p:nvSpPr>
          <p:spPr>
            <a:xfrm>
              <a:off x="0" y="0"/>
              <a:ext cx="7254240" cy="802640"/>
            </a:xfrm>
            <a:custGeom>
              <a:avLst/>
              <a:gdLst>
                <a:gd name="connsiteX0" fmla="*/ 0 w 8453120"/>
                <a:gd name="connsiteY0" fmla="*/ 0 h 772160"/>
                <a:gd name="connsiteX1" fmla="*/ 8324424 w 8453120"/>
                <a:gd name="connsiteY1" fmla="*/ 0 h 772160"/>
                <a:gd name="connsiteX2" fmla="*/ 8453120 w 8453120"/>
                <a:gd name="connsiteY2" fmla="*/ 128696 h 772160"/>
                <a:gd name="connsiteX3" fmla="*/ 8453120 w 8453120"/>
                <a:gd name="connsiteY3" fmla="*/ 772160 h 772160"/>
                <a:gd name="connsiteX4" fmla="*/ 0 w 8453120"/>
                <a:gd name="connsiteY4" fmla="*/ 772160 h 772160"/>
                <a:gd name="connsiteX5" fmla="*/ 0 w 8453120"/>
                <a:gd name="connsiteY5" fmla="*/ 0 h 772160"/>
                <a:gd name="connsiteX0" fmla="*/ 0 w 8453120"/>
                <a:gd name="connsiteY0" fmla="*/ 0 h 802640"/>
                <a:gd name="connsiteX1" fmla="*/ 8324424 w 8453120"/>
                <a:gd name="connsiteY1" fmla="*/ 0 h 802640"/>
                <a:gd name="connsiteX2" fmla="*/ 8453120 w 8453120"/>
                <a:gd name="connsiteY2" fmla="*/ 128696 h 802640"/>
                <a:gd name="connsiteX3" fmla="*/ 7538720 w 8453120"/>
                <a:gd name="connsiteY3" fmla="*/ 802640 h 802640"/>
                <a:gd name="connsiteX4" fmla="*/ 0 w 8453120"/>
                <a:gd name="connsiteY4" fmla="*/ 772160 h 802640"/>
                <a:gd name="connsiteX5" fmla="*/ 0 w 8453120"/>
                <a:gd name="connsiteY5" fmla="*/ 0 h 802640"/>
                <a:gd name="connsiteX0" fmla="*/ 0 w 8324424"/>
                <a:gd name="connsiteY0" fmla="*/ 0 h 802640"/>
                <a:gd name="connsiteX1" fmla="*/ 8324424 w 8324424"/>
                <a:gd name="connsiteY1" fmla="*/ 0 h 802640"/>
                <a:gd name="connsiteX2" fmla="*/ 8321040 w 8324424"/>
                <a:gd name="connsiteY2" fmla="*/ 27096 h 802640"/>
                <a:gd name="connsiteX3" fmla="*/ 7538720 w 8324424"/>
                <a:gd name="connsiteY3" fmla="*/ 802640 h 802640"/>
                <a:gd name="connsiteX4" fmla="*/ 0 w 8324424"/>
                <a:gd name="connsiteY4" fmla="*/ 772160 h 802640"/>
                <a:gd name="connsiteX5" fmla="*/ 0 w 8324424"/>
                <a:gd name="connsiteY5" fmla="*/ 0 h 802640"/>
                <a:gd name="connsiteX0" fmla="*/ 0 w 8324424"/>
                <a:gd name="connsiteY0" fmla="*/ 0 h 802640"/>
                <a:gd name="connsiteX1" fmla="*/ 8324424 w 8324424"/>
                <a:gd name="connsiteY1" fmla="*/ 0 h 802640"/>
                <a:gd name="connsiteX2" fmla="*/ 8321040 w 8324424"/>
                <a:gd name="connsiteY2" fmla="*/ 27096 h 802640"/>
                <a:gd name="connsiteX3" fmla="*/ 7528560 w 8324424"/>
                <a:gd name="connsiteY3" fmla="*/ 802640 h 802640"/>
                <a:gd name="connsiteX4" fmla="*/ 0 w 8324424"/>
                <a:gd name="connsiteY4" fmla="*/ 772160 h 802640"/>
                <a:gd name="connsiteX5" fmla="*/ 0 w 8324424"/>
                <a:gd name="connsiteY5" fmla="*/ 0 h 80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4424" h="802640">
                  <a:moveTo>
                    <a:pt x="0" y="0"/>
                  </a:moveTo>
                  <a:lnTo>
                    <a:pt x="8324424" y="0"/>
                  </a:lnTo>
                  <a:lnTo>
                    <a:pt x="8321040" y="27096"/>
                  </a:lnTo>
                  <a:lnTo>
                    <a:pt x="7528560" y="80264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"/>
                <a:ea typeface="+mn-ea"/>
                <a:cs typeface="+mn-cs"/>
              </a:endParaRPr>
            </a:p>
          </p:txBody>
        </p:sp>
        <p:pic>
          <p:nvPicPr>
            <p:cNvPr id="10" name="Picture 9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4BD31F5D-8191-3605-68FA-75AE94603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987"/>
              <a:ext cx="2500602" cy="661374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B00C74DB-80CC-D9ED-B7E5-7C3E7DF0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164"/>
            <a:ext cx="12192000" cy="9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€26.2 bn for education projects</a:t>
            </a:r>
            <a:endParaRPr kumimoji="0" lang="ro-RO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6278B-0FAF-203C-AE70-1B0E97508386}"/>
              </a:ext>
            </a:extLst>
          </p:cNvPr>
          <p:cNvSpPr txBox="1"/>
          <p:nvPr/>
        </p:nvSpPr>
        <p:spPr>
          <a:xfrm>
            <a:off x="563401" y="1032123"/>
            <a:ext cx="297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Key Action 1 </a:t>
            </a:r>
          </a:p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Mobility 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Connettore 1 14">
            <a:extLst>
              <a:ext uri="{FF2B5EF4-FFF2-40B4-BE49-F238E27FC236}">
                <a16:creationId xmlns:a16="http://schemas.microsoft.com/office/drawing/2014/main" id="{76E30E7F-259D-C1EA-BFA4-C60B2538303D}"/>
              </a:ext>
            </a:extLst>
          </p:cNvPr>
          <p:cNvCxnSpPr>
            <a:cxnSpLocks/>
          </p:cNvCxnSpPr>
          <p:nvPr/>
        </p:nvCxnSpPr>
        <p:spPr>
          <a:xfrm>
            <a:off x="3949515" y="1402555"/>
            <a:ext cx="0" cy="4176464"/>
          </a:xfrm>
          <a:prstGeom prst="line">
            <a:avLst/>
          </a:prstGeom>
          <a:ln w="28575">
            <a:solidFill>
              <a:srgbClr val="013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850134-0814-5039-0D72-5801F72AD645}"/>
              </a:ext>
            </a:extLst>
          </p:cNvPr>
          <p:cNvSpPr txBox="1"/>
          <p:nvPr/>
        </p:nvSpPr>
        <p:spPr>
          <a:xfrm>
            <a:off x="3821804" y="1032029"/>
            <a:ext cx="4502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Key Action 2 </a:t>
            </a:r>
          </a:p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Cooperation</a:t>
            </a:r>
            <a:endParaRPr lang="en-GB" sz="24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16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among organisations and institutions  </a:t>
            </a:r>
            <a:endParaRPr lang="en-US" sz="16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227FA3-457F-F02B-E7D3-528BA6BB781D}"/>
              </a:ext>
            </a:extLst>
          </p:cNvPr>
          <p:cNvSpPr txBox="1"/>
          <p:nvPr/>
        </p:nvSpPr>
        <p:spPr>
          <a:xfrm>
            <a:off x="8867376" y="98574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Key Action 3</a:t>
            </a:r>
          </a:p>
          <a:p>
            <a:pPr algn="ctr"/>
            <a:r>
              <a:rPr lang="en-GB" sz="2800" b="1" dirty="0">
                <a:solidFill>
                  <a:srgbClr val="013D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Policy</a:t>
            </a:r>
            <a:endParaRPr lang="en-US" sz="2800" b="1" dirty="0">
              <a:solidFill>
                <a:srgbClr val="013D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4" name="Connettore 1 20">
            <a:extLst>
              <a:ext uri="{FF2B5EF4-FFF2-40B4-BE49-F238E27FC236}">
                <a16:creationId xmlns:a16="http://schemas.microsoft.com/office/drawing/2014/main" id="{E9B11ACC-CD43-4001-3E52-224BB33F1C9D}"/>
              </a:ext>
            </a:extLst>
          </p:cNvPr>
          <p:cNvCxnSpPr>
            <a:cxnSpLocks/>
          </p:cNvCxnSpPr>
          <p:nvPr/>
        </p:nvCxnSpPr>
        <p:spPr>
          <a:xfrm>
            <a:off x="8223720" y="1420815"/>
            <a:ext cx="0" cy="4176464"/>
          </a:xfrm>
          <a:prstGeom prst="line">
            <a:avLst/>
          </a:prstGeom>
          <a:ln w="28575">
            <a:solidFill>
              <a:srgbClr val="013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9">
            <a:extLst>
              <a:ext uri="{FF2B5EF4-FFF2-40B4-BE49-F238E27FC236}">
                <a16:creationId xmlns:a16="http://schemas.microsoft.com/office/drawing/2014/main" id="{93764C7C-E53E-934C-4EBF-BF87867CFD4B}"/>
              </a:ext>
            </a:extLst>
          </p:cNvPr>
          <p:cNvSpPr/>
          <p:nvPr/>
        </p:nvSpPr>
        <p:spPr>
          <a:xfrm>
            <a:off x="428400" y="2001984"/>
            <a:ext cx="32814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Mobility of higher education, VET, school students and staff; adult education staff </a:t>
            </a:r>
          </a:p>
          <a:p>
            <a:pPr algn="ctr"/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Language learning opportunities, incl. ones supporting mobility activities </a:t>
            </a:r>
          </a:p>
          <a:p>
            <a:pPr algn="ctr"/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Mobility of young people and youth workers </a:t>
            </a:r>
          </a:p>
          <a:p>
            <a:pPr algn="ctr"/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Youth Participation </a:t>
            </a:r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DiscoverEU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Mobility of sport coaches and staff  </a:t>
            </a:r>
          </a:p>
        </p:txBody>
      </p:sp>
      <p:sp>
        <p:nvSpPr>
          <p:cNvPr id="26" name="Rettangolo 7">
            <a:extLst>
              <a:ext uri="{FF2B5EF4-FFF2-40B4-BE49-F238E27FC236}">
                <a16:creationId xmlns:a16="http://schemas.microsoft.com/office/drawing/2014/main" id="{D7C404F5-9860-9C37-4C93-E9CA43465EE8}"/>
              </a:ext>
            </a:extLst>
          </p:cNvPr>
          <p:cNvSpPr/>
          <p:nvPr/>
        </p:nvSpPr>
        <p:spPr>
          <a:xfrm>
            <a:off x="4601089" y="2227330"/>
            <a:ext cx="29710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ighlight>
                  <a:srgbClr val="DBF0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Partnerships for cooperation and exchanges of practices  </a:t>
            </a:r>
          </a:p>
          <a:p>
            <a:pPr algn="ctr"/>
            <a:endParaRPr lang="en-GB" dirty="0">
              <a:highlight>
                <a:srgbClr val="DBF0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dirty="0">
                <a:highlight>
                  <a:srgbClr val="DBF0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Partnerships for excellence  </a:t>
            </a:r>
          </a:p>
          <a:p>
            <a:pPr algn="ctr"/>
            <a:endParaRPr lang="en-GB" dirty="0">
              <a:highlight>
                <a:srgbClr val="DBF0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dirty="0">
                <a:highlight>
                  <a:srgbClr val="DBF0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Partnerships for innovation </a:t>
            </a:r>
          </a:p>
          <a:p>
            <a:pPr algn="ctr"/>
            <a:endParaRPr lang="en-GB" dirty="0">
              <a:highlight>
                <a:srgbClr val="DBF0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dirty="0">
                <a:highlight>
                  <a:srgbClr val="DBF0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Online platforms and tools for virtual cooperation</a:t>
            </a:r>
          </a:p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Not for profit sport events </a:t>
            </a:r>
          </a:p>
        </p:txBody>
      </p:sp>
      <p:sp>
        <p:nvSpPr>
          <p:cNvPr id="27" name="Rettangolo 5">
            <a:extLst>
              <a:ext uri="{FF2B5EF4-FFF2-40B4-BE49-F238E27FC236}">
                <a16:creationId xmlns:a16="http://schemas.microsoft.com/office/drawing/2014/main" id="{F0801BEF-2085-AAB5-BA69-1A9A561EB805}"/>
              </a:ext>
            </a:extLst>
          </p:cNvPr>
          <p:cNvSpPr/>
          <p:nvPr/>
        </p:nvSpPr>
        <p:spPr>
          <a:xfrm>
            <a:off x="8511066" y="1948105"/>
            <a:ext cx="3252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Preparation and implementation of EU policies in education and training; youth; sports </a:t>
            </a:r>
          </a:p>
          <a:p>
            <a:pPr lvl="0" algn="ctr">
              <a:defRPr/>
            </a:pP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 dialogue with key stakeholders   </a:t>
            </a:r>
          </a:p>
          <a:p>
            <a:pPr lvl="0" algn="ctr">
              <a:defRPr/>
            </a:pP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 contributing to qualitative and inclusive implementation of the Programme </a:t>
            </a:r>
          </a:p>
          <a:p>
            <a:pPr lvl="0" algn="ctr">
              <a:defRPr/>
            </a:pP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 and tools for quality, transparency and recognition of competences, skills and qualifications</a:t>
            </a:r>
          </a:p>
          <a:p>
            <a:pPr lvl="0" algn="ctr">
              <a:defRPr/>
            </a:pP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2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A30045-3830-5780-B200-998260EA794F}"/>
              </a:ext>
            </a:extLst>
          </p:cNvPr>
          <p:cNvSpPr/>
          <p:nvPr/>
        </p:nvSpPr>
        <p:spPr>
          <a:xfrm>
            <a:off x="0" y="5923854"/>
            <a:ext cx="12192000" cy="934145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46" name="Footer Placeholder 7">
            <a:extLst>
              <a:ext uri="{FF2B5EF4-FFF2-40B4-BE49-F238E27FC236}">
                <a16:creationId xmlns:a16="http://schemas.microsoft.com/office/drawing/2014/main" id="{C3C7E1D7-788F-447A-969C-AC4FF4C3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52" y="6579368"/>
            <a:ext cx="1898156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1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 panose="020F0302020204030204" pitchFamily="34" charset="0"/>
                <a:ea typeface="MS PGothic" panose="020B0600070205080204" pitchFamily="34" charset="-128"/>
                <a:cs typeface="+mn-cs"/>
              </a:rPr>
              <a:t>Copyright © 2023 Schuman Associates</a:t>
            </a:r>
            <a:endParaRPr kumimoji="0" lang="es-ES_tradnl" altLang="en-US" sz="7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 Light" panose="020F03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447" name="Picture 8">
            <a:extLst>
              <a:ext uri="{FF2B5EF4-FFF2-40B4-BE49-F238E27FC236}">
                <a16:creationId xmlns:a16="http://schemas.microsoft.com/office/drawing/2014/main" id="{973DBACA-76B9-4B4D-A2B1-89351752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6531755"/>
            <a:ext cx="903052" cy="2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00C74DB-80CC-D9ED-B7E5-7C3E7DF0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164"/>
            <a:ext cx="12192000" cy="9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Some examples of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Erasmus+ projects</a:t>
            </a:r>
            <a:endParaRPr kumimoji="0" lang="ro-RO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90587-E20B-0A6B-B7D4-718E9D937ABE}"/>
              </a:ext>
            </a:extLst>
          </p:cNvPr>
          <p:cNvSpPr txBox="1"/>
          <p:nvPr/>
        </p:nvSpPr>
        <p:spPr>
          <a:xfrm>
            <a:off x="8254771" y="1691570"/>
            <a:ext cx="3682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Empowering vulnerable women with the digital skills and confidence to launch their career in cloud or set up new startups. </a:t>
            </a:r>
            <a:r>
              <a:rPr lang="en-US" dirty="0">
                <a:latin typeface="+mj-lt"/>
                <a:hlinkClick r:id="rId4"/>
              </a:rPr>
              <a:t>www.femmeforward.eu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EU Grant: €800k</a:t>
            </a:r>
          </a:p>
          <a:p>
            <a:r>
              <a:rPr lang="en-US" dirty="0">
                <a:latin typeface="+mj-lt"/>
              </a:rPr>
              <a:t>Duration: 2 years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Partners: 10 Education, 4 Industry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Countries: 12 EU Countries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Call: Partnerships for Innovation - Forward-Looking Projects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Opens November – deadline March</a:t>
            </a:r>
            <a:br>
              <a:rPr lang="en-US" i="1" dirty="0"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fr-BE" i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A2776-C970-E0B2-167F-E8F861176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48" y="582976"/>
            <a:ext cx="3633927" cy="934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0933B-EF02-0712-3DBA-34D4B00E11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774"/>
          <a:stretch/>
        </p:blipFill>
        <p:spPr>
          <a:xfrm>
            <a:off x="4550375" y="396598"/>
            <a:ext cx="3132689" cy="1294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709177-8FC8-58B7-B1EA-291E4AA95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004" y="577012"/>
            <a:ext cx="3547652" cy="934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A68052-4911-137B-D4BF-80E8F8EE0666}"/>
              </a:ext>
            </a:extLst>
          </p:cNvPr>
          <p:cNvSpPr txBox="1"/>
          <p:nvPr/>
        </p:nvSpPr>
        <p:spPr>
          <a:xfrm>
            <a:off x="4349230" y="1691569"/>
            <a:ext cx="3682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Proposal to scale up the ITSkills4U initiative which is focused on Cloud / IT training and career support for Ukrainian Refugees. – </a:t>
            </a:r>
            <a:r>
              <a:rPr lang="en-US" b="1" dirty="0">
                <a:latin typeface="+mj-lt"/>
              </a:rPr>
              <a:t>ITCareer4me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EU Grant: €1.5m</a:t>
            </a:r>
          </a:p>
          <a:p>
            <a:r>
              <a:rPr lang="en-US" dirty="0">
                <a:latin typeface="+mj-lt"/>
              </a:rPr>
              <a:t>Duration: 3 years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Partners: 30 Education &amp; Industry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Countries: 7 European Countries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Call: Alliances for Education and Enterprises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Opens November – deadline May</a:t>
            </a:r>
            <a:br>
              <a:rPr lang="en-US" i="1" dirty="0"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fr-BE" i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0582D-2D3F-6309-97D1-89FB2A5A7EB5}"/>
              </a:ext>
            </a:extLst>
          </p:cNvPr>
          <p:cNvSpPr txBox="1"/>
          <p:nvPr/>
        </p:nvSpPr>
        <p:spPr>
          <a:xfrm>
            <a:off x="519973" y="1691568"/>
            <a:ext cx="3682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ESSA addresses current and future software skills shortages by creating a new Skills Strategy and a VET Training </a:t>
            </a:r>
            <a:r>
              <a:rPr lang="en-US" dirty="0" err="1">
                <a:latin typeface="+mj-lt"/>
              </a:rPr>
              <a:t>Programme</a:t>
            </a:r>
            <a:r>
              <a:rPr lang="en-US" dirty="0">
                <a:latin typeface="+mj-lt"/>
              </a:rPr>
              <a:t>. </a:t>
            </a:r>
            <a:r>
              <a:rPr lang="en-US" dirty="0">
                <a:latin typeface="+mj-lt"/>
                <a:hlinkClick r:id="rId8"/>
              </a:rPr>
              <a:t>www.softwareskills.eu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EU Grant: €4m</a:t>
            </a:r>
          </a:p>
          <a:p>
            <a:r>
              <a:rPr lang="en-US" dirty="0">
                <a:latin typeface="+mj-lt"/>
              </a:rPr>
              <a:t>Duration: 4 years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Partners: 26 Education &amp; Industry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Countries: 12 European Countries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Call: Alliances for Sectoral Cooperation on Skills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Opens November – deadline May</a:t>
            </a:r>
            <a:br>
              <a:rPr lang="en-US" i="1" dirty="0"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fr-BE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29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E36791-3E98-45F2-B09B-3FFD4F0A2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6" y="-1"/>
            <a:ext cx="8699154" cy="6856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6E1E29-D9D9-460C-AB7E-F3AB32911150}"/>
              </a:ext>
            </a:extLst>
          </p:cNvPr>
          <p:cNvSpPr/>
          <p:nvPr/>
        </p:nvSpPr>
        <p:spPr>
          <a:xfrm>
            <a:off x="3207657" y="0"/>
            <a:ext cx="8984343" cy="6858000"/>
          </a:xfrm>
          <a:prstGeom prst="rect">
            <a:avLst/>
          </a:prstGeom>
          <a:solidFill>
            <a:srgbClr val="0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D66B97F-814E-4304-8725-8E0AA79BFF0A}"/>
              </a:ext>
            </a:extLst>
          </p:cNvPr>
          <p:cNvSpPr txBox="1">
            <a:spLocks/>
          </p:cNvSpPr>
          <p:nvPr/>
        </p:nvSpPr>
        <p:spPr>
          <a:xfrm>
            <a:off x="3710426" y="2500735"/>
            <a:ext cx="8289663" cy="103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DIGITAL Europe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Programme</a:t>
            </a:r>
            <a:endParaRPr kumimoji="0" lang="cs-CZ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200" b="1" i="1" dirty="0">
                <a:solidFill>
                  <a:srgbClr val="FFFF00"/>
                </a:solidFill>
                <a:latin typeface="Calibri Light" panose="020F0302020204030204"/>
                <a:cs typeface="Calibri Light" panose="020F0302020204030204" pitchFamily="34" charset="0"/>
              </a:rPr>
              <a:t>Digital Transformation of Europe</a:t>
            </a:r>
            <a:endParaRPr kumimoji="0" lang="x-none" sz="4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D2A9E-E34B-434F-B503-E0497909A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44" y="6500052"/>
            <a:ext cx="921036" cy="2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A6FF16-E3D6-EF50-CF51-FBE8DBB8AA40}"/>
              </a:ext>
            </a:extLst>
          </p:cNvPr>
          <p:cNvSpPr/>
          <p:nvPr/>
        </p:nvSpPr>
        <p:spPr>
          <a:xfrm>
            <a:off x="7142480" y="3180080"/>
            <a:ext cx="2113280" cy="2635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0CEBA-B7A1-4004-B401-878139C53DE6}"/>
              </a:ext>
            </a:extLst>
          </p:cNvPr>
          <p:cNvSpPr/>
          <p:nvPr/>
        </p:nvSpPr>
        <p:spPr>
          <a:xfrm>
            <a:off x="1" y="6072229"/>
            <a:ext cx="12192000" cy="809961"/>
          </a:xfrm>
          <a:prstGeom prst="rect">
            <a:avLst/>
          </a:prstGeom>
          <a:solidFill>
            <a:srgbClr val="01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31029" eaLnBrk="1" fontAlgn="auto" hangingPunct="1">
              <a:spcBef>
                <a:spcPts val="584"/>
              </a:spcBef>
              <a:spcAft>
                <a:spcPts val="0"/>
              </a:spcAft>
            </a:pPr>
            <a:r>
              <a:rPr lang="it-IT" altLang="en-US" sz="3287" i="1" dirty="0">
                <a:solidFill>
                  <a:prstClr val="white"/>
                </a:solidFill>
                <a:latin typeface="Georgia" panose="02040502050405020303" pitchFamily="18" charset="0"/>
                <a:cs typeface="Calibri Light" panose="020F0302020204030204" pitchFamily="34" charset="0"/>
              </a:rPr>
              <a:t>Objectives &amp; Budget – </a:t>
            </a:r>
            <a:r>
              <a:rPr lang="en-US" sz="3287" b="1" dirty="0">
                <a:solidFill>
                  <a:prstClr val="white"/>
                </a:solidFill>
                <a:latin typeface="Georgia" panose="02040502050405020303" pitchFamily="18" charset="0"/>
              </a:rPr>
              <a:t>€ </a:t>
            </a:r>
            <a:r>
              <a:rPr lang="ro-RO" altLang="en-US" sz="3287" i="1" dirty="0">
                <a:solidFill>
                  <a:prstClr val="white"/>
                </a:solidFill>
                <a:latin typeface="Georgia" panose="02040502050405020303" pitchFamily="18" charset="0"/>
                <a:cs typeface="Calibri Light" panose="020F0302020204030204" pitchFamily="34" charset="0"/>
              </a:rPr>
              <a:t>7,5</a:t>
            </a:r>
            <a:r>
              <a:rPr lang="en-GB" altLang="en-US" sz="3287" i="1" dirty="0">
                <a:solidFill>
                  <a:prstClr val="white"/>
                </a:solidFill>
                <a:latin typeface="Georgia" panose="02040502050405020303" pitchFamily="18" charset="0"/>
                <a:cs typeface="Calibri Light" panose="020F0302020204030204" pitchFamily="34" charset="0"/>
              </a:rPr>
              <a:t>8</a:t>
            </a:r>
            <a:r>
              <a:rPr lang="it-IT" altLang="en-US" sz="3287" i="1" dirty="0">
                <a:solidFill>
                  <a:prstClr val="white"/>
                </a:solidFill>
                <a:latin typeface="Georgia" panose="02040502050405020303" pitchFamily="18" charset="0"/>
                <a:cs typeface="Calibri Light" panose="020F0302020204030204" pitchFamily="34" charset="0"/>
              </a:rPr>
              <a:t> billion</a:t>
            </a:r>
            <a:endParaRPr lang="LID4096" altLang="en-US" sz="3287" i="1" dirty="0">
              <a:solidFill>
                <a:prstClr val="white"/>
              </a:solidFill>
              <a:latin typeface="Georgia" panose="02040502050405020303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7D2E-C872-4A29-82A1-229DB3A0361B}"/>
              </a:ext>
            </a:extLst>
          </p:cNvPr>
          <p:cNvSpPr txBox="1">
            <a:spLocks/>
          </p:cNvSpPr>
          <p:nvPr/>
        </p:nvSpPr>
        <p:spPr>
          <a:xfrm>
            <a:off x="1232622" y="6610856"/>
            <a:ext cx="1847713" cy="295077"/>
          </a:xfrm>
          <a:prstGeom prst="rect">
            <a:avLst/>
          </a:prstGeom>
        </p:spPr>
        <p:txBody>
          <a:bodyPr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39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81" dirty="0">
                <a:solidFill>
                  <a:prstClr val="black">
                    <a:tint val="75000"/>
                  </a:prstClr>
                </a:solidFill>
                <a:latin typeface="Calibri"/>
              </a:rPr>
              <a:t>Copyright © 2023 Schuman Associates</a:t>
            </a:r>
            <a:endParaRPr lang="en-BE" sz="68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5869" name="Picture 8">
            <a:extLst>
              <a:ext uri="{FF2B5EF4-FFF2-40B4-BE49-F238E27FC236}">
                <a16:creationId xmlns:a16="http://schemas.microsoft.com/office/drawing/2014/main" id="{6513387D-0681-4F8D-8A7D-CE0ABCD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4" y="6564509"/>
            <a:ext cx="879054" cy="24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" name="Diagramă 54">
            <a:extLst>
              <a:ext uri="{FF2B5EF4-FFF2-40B4-BE49-F238E27FC236}">
                <a16:creationId xmlns:a16="http://schemas.microsoft.com/office/drawing/2014/main" id="{0BD22733-2C1A-4525-BDA3-459420A0004A}"/>
              </a:ext>
            </a:extLst>
          </p:cNvPr>
          <p:cNvGraphicFramePr>
            <a:graphicFrameLocks/>
          </p:cNvGraphicFramePr>
          <p:nvPr/>
        </p:nvGraphicFramePr>
        <p:xfrm>
          <a:off x="473724" y="403942"/>
          <a:ext cx="11244550" cy="523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6" name="Picture 18">
            <a:extLst>
              <a:ext uri="{FF2B5EF4-FFF2-40B4-BE49-F238E27FC236}">
                <a16:creationId xmlns:a16="http://schemas.microsoft.com/office/drawing/2014/main" id="{9704FE56-FE4E-4105-A6B0-7C080CD8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1" b="36514"/>
          <a:stretch>
            <a:fillRect/>
          </a:stretch>
        </p:blipFill>
        <p:spPr bwMode="auto">
          <a:xfrm>
            <a:off x="163546" y="-21757"/>
            <a:ext cx="11864911" cy="2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 descr="Artificial Intelligence outline">
            <a:extLst>
              <a:ext uri="{FF2B5EF4-FFF2-40B4-BE49-F238E27FC236}">
                <a16:creationId xmlns:a16="http://schemas.microsoft.com/office/drawing/2014/main" id="{F6EB2AAC-5F62-F0D3-1610-7C5590F8F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0885" y="4353716"/>
            <a:ext cx="665796" cy="665796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CCCBF9EF-667E-1970-DE1A-4780B23534D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04" y="4390705"/>
            <a:ext cx="591818" cy="5918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8402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_full-services" id="{394C0345-90F1-4BA6-A380-0461B3643DCF}" vid="{395A2C10-6B7B-4213-BCB8-C2D2A4422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1e4ed-7190-4693-bd98-b642f0b832f0">
      <Terms xmlns="http://schemas.microsoft.com/office/infopath/2007/PartnerControls"/>
    </lcf76f155ced4ddcb4097134ff3c332f>
    <TaxCatchAll xmlns="1089b880-e9b4-4146-9304-64e90d9b6828" xsi:nil="true"/>
    <MediaLengthInSeconds xmlns="8dc1e4ed-7190-4693-bd98-b642f0b832f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DCEDC705C204B985A1B04F6F9F92A" ma:contentTypeVersion="10" ma:contentTypeDescription="Create a new document." ma:contentTypeScope="" ma:versionID="102af502d55938c92921491dfbc6f113">
  <xsd:schema xmlns:xsd="http://www.w3.org/2001/XMLSchema" xmlns:xs="http://www.w3.org/2001/XMLSchema" xmlns:p="http://schemas.microsoft.com/office/2006/metadata/properties" xmlns:ns2="8dc1e4ed-7190-4693-bd98-b642f0b832f0" xmlns:ns3="1089b880-e9b4-4146-9304-64e90d9b6828" targetNamespace="http://schemas.microsoft.com/office/2006/metadata/properties" ma:root="true" ma:fieldsID="7cfa89b59d581ec15d80ed512ebb5d1f" ns2:_="" ns3:_="">
    <xsd:import namespace="8dc1e4ed-7190-4693-bd98-b642f0b832f0"/>
    <xsd:import namespace="1089b880-e9b4-4146-9304-64e90d9b68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1e4ed-7190-4693-bd98-b642f0b83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273fe8d-27bc-4858-a0b0-33e379724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9b880-e9b4-4146-9304-64e90d9b68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c2a88e7-70e0-48e6-a456-51682aa59da2}" ma:internalName="TaxCatchAll" ma:showField="CatchAllData" ma:web="1089b880-e9b4-4146-9304-64e90d9b68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476A56-6F25-4F59-9387-6C6BCC78EEE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F6B40E9-895F-4915-ACFE-AA0F4574C0CF}">
  <ds:schemaRefs>
    <ds:schemaRef ds:uri="80727dee-c108-46a0-a6db-6e847fee1a81"/>
    <ds:schemaRef ds:uri="dce91ab5-f4f8-4f5c-be2c-6e939cf56b4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FFD093-F012-409A-A490-4F967349710A}"/>
</file>

<file path=customXml/itemProps4.xml><?xml version="1.0" encoding="utf-8"?>
<ds:datastoreItem xmlns:ds="http://schemas.openxmlformats.org/officeDocument/2006/customXml" ds:itemID="{7D864DCA-BFD7-4F80-9B83-1443829396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SA_full-services</Template>
  <TotalTime>7925</TotalTime>
  <Words>1442</Words>
  <Application>Microsoft Office PowerPoint</Application>
  <PresentationFormat>Widescreen</PresentationFormat>
  <Paragraphs>204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Georgia </vt:lpstr>
      <vt:lpstr>Trebuchet MS</vt:lpstr>
      <vt:lpstr>Wingdings</vt:lpstr>
      <vt:lpstr>Custom Design</vt:lpstr>
      <vt:lpstr>Office Theme</vt:lpstr>
      <vt:lpstr>Benutzerdefiniertes Design</vt:lpstr>
      <vt:lpstr>Office</vt:lpstr>
      <vt:lpstr>1_Office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Anca</dc:creator>
  <cp:lastModifiedBy>Kristina Ferara Blašković</cp:lastModifiedBy>
  <cp:revision>44</cp:revision>
  <dcterms:created xsi:type="dcterms:W3CDTF">2019-08-07T12:31:17Z</dcterms:created>
  <dcterms:modified xsi:type="dcterms:W3CDTF">2023-05-15T12:36:29Z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0x01010074CDCEDC705C204B985A1B04F6F9F92A</vt:lpwstr>
  </property>
  <property fmtid="{D5CDD505-2E9C-101B-9397-08002B2CF9AE}" pid="3" name="_dlc_DocIdItemGuid">
    <vt:lpwstr>889667d2-77c5-4685-8432-21d0a98780e9</vt:lpwstr>
  </property>
  <property fmtid="{D5CDD505-2E9C-101B-9397-08002B2CF9AE}" pid="4" name="MediaServiceImageTags">
    <vt:lpwstr/>
  </property>
</Properties>
</file>