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Lst>
  <p:notesMasterIdLst>
    <p:notesMasterId r:id="rId26"/>
  </p:notesMasterIdLst>
  <p:handoutMasterIdLst>
    <p:handoutMasterId r:id="rId27"/>
  </p:handoutMasterIdLst>
  <p:sldIdLst>
    <p:sldId id="280" r:id="rId6"/>
    <p:sldId id="282" r:id="rId7"/>
    <p:sldId id="283" r:id="rId8"/>
    <p:sldId id="284" r:id="rId9"/>
    <p:sldId id="285" r:id="rId10"/>
    <p:sldId id="286" r:id="rId11"/>
    <p:sldId id="287" r:id="rId12"/>
    <p:sldId id="288" r:id="rId13"/>
    <p:sldId id="289" r:id="rId14"/>
    <p:sldId id="267" r:id="rId15"/>
    <p:sldId id="268" r:id="rId16"/>
    <p:sldId id="269" r:id="rId17"/>
    <p:sldId id="271" r:id="rId18"/>
    <p:sldId id="272" r:id="rId19"/>
    <p:sldId id="275" r:id="rId20"/>
    <p:sldId id="273" r:id="rId21"/>
    <p:sldId id="274" r:id="rId22"/>
    <p:sldId id="277" r:id="rId23"/>
    <p:sldId id="279" r:id="rId24"/>
    <p:sldId id="276" r:id="rId25"/>
  </p:sldIdLst>
  <p:sldSz cx="9144000" cy="6858000" type="screen4x3"/>
  <p:notesSz cx="6797675" cy="9872663"/>
  <p:custDataLst>
    <p:tags r:id="rId28"/>
  </p:custData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90647" autoAdjust="0"/>
  </p:normalViewPr>
  <p:slideViewPr>
    <p:cSldViewPr snapToGrid="0">
      <p:cViewPr>
        <p:scale>
          <a:sx n="60" d="100"/>
          <a:sy n="60" d="100"/>
        </p:scale>
        <p:origin x="-1302" y="-192"/>
      </p:cViewPr>
      <p:guideLst>
        <p:guide orient="horz" pos="2160"/>
        <p:guide pos="2880"/>
      </p:guideLst>
    </p:cSldViewPr>
  </p:slideViewPr>
  <p:notesTextViewPr>
    <p:cViewPr>
      <p:scale>
        <a:sx n="3" d="2"/>
        <a:sy n="3" d="2"/>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algebra.local\Poslovanje\Algebra\UV\Marketing\2013\Marketing\Istrazivanje_zapo&#353;ljavanje_IT_sektor_2013\Analiza_2013_rezultat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lgebra.local\Poslovanje\Algebra\UV\Marketing\2013\Marketing\Istrazivanje_zapo&#353;ljavanje_IT_sektor_2013\Analiza_2013_rezultat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lgebra.local\Poslovanje\Algebra\UV\Marketing\2013\Marketing\Istrazivanje_zapo&#353;ljavanje_IT_sektor_2013\Analiza_2013_rezultati.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7086824537968132E-2"/>
          <c:y val="0.12649984630263811"/>
          <c:w val="0.84488716315521573"/>
          <c:h val="0.8157056222105874"/>
        </c:manualLayout>
      </c:layout>
      <c:bar3DChart>
        <c:barDir val="col"/>
        <c:grouping val="percentStacked"/>
        <c:varyColors val="0"/>
        <c:ser>
          <c:idx val="1"/>
          <c:order val="0"/>
          <c:tx>
            <c:strRef>
              <c:f>Sheet1!$E$38</c:f>
              <c:strCache>
                <c:ptCount val="1"/>
                <c:pt idx="0">
                  <c:v>Da</c:v>
                </c:pt>
              </c:strCache>
            </c:strRef>
          </c:tx>
          <c:invertIfNegative val="0"/>
          <c:cat>
            <c:numRef>
              <c:f>Sheet1!$F$37:$J$37</c:f>
              <c:numCache>
                <c:formatCode>General</c:formatCode>
                <c:ptCount val="5"/>
                <c:pt idx="0">
                  <c:v>2009</c:v>
                </c:pt>
                <c:pt idx="1">
                  <c:v>2010</c:v>
                </c:pt>
                <c:pt idx="2">
                  <c:v>2011</c:v>
                </c:pt>
                <c:pt idx="3">
                  <c:v>2012</c:v>
                </c:pt>
                <c:pt idx="4">
                  <c:v>2013</c:v>
                </c:pt>
              </c:numCache>
            </c:numRef>
          </c:cat>
          <c:val>
            <c:numRef>
              <c:f>Sheet1!$F$38:$J$38</c:f>
              <c:numCache>
                <c:formatCode>0%</c:formatCode>
                <c:ptCount val="5"/>
                <c:pt idx="0">
                  <c:v>0.78</c:v>
                </c:pt>
                <c:pt idx="1">
                  <c:v>0.53</c:v>
                </c:pt>
                <c:pt idx="2">
                  <c:v>0.5</c:v>
                </c:pt>
                <c:pt idx="3">
                  <c:v>0.56000000000000005</c:v>
                </c:pt>
                <c:pt idx="4">
                  <c:v>0.63</c:v>
                </c:pt>
              </c:numCache>
            </c:numRef>
          </c:val>
        </c:ser>
        <c:ser>
          <c:idx val="2"/>
          <c:order val="1"/>
          <c:tx>
            <c:strRef>
              <c:f>Sheet1!$E$39</c:f>
              <c:strCache>
                <c:ptCount val="1"/>
                <c:pt idx="0">
                  <c:v>Ne</c:v>
                </c:pt>
              </c:strCache>
            </c:strRef>
          </c:tx>
          <c:invertIfNegative val="0"/>
          <c:cat>
            <c:numRef>
              <c:f>Sheet1!$F$37:$J$37</c:f>
              <c:numCache>
                <c:formatCode>General</c:formatCode>
                <c:ptCount val="5"/>
                <c:pt idx="0">
                  <c:v>2009</c:v>
                </c:pt>
                <c:pt idx="1">
                  <c:v>2010</c:v>
                </c:pt>
                <c:pt idx="2">
                  <c:v>2011</c:v>
                </c:pt>
                <c:pt idx="3">
                  <c:v>2012</c:v>
                </c:pt>
                <c:pt idx="4">
                  <c:v>2013</c:v>
                </c:pt>
              </c:numCache>
            </c:numRef>
          </c:cat>
          <c:val>
            <c:numRef>
              <c:f>Sheet1!$F$39:$J$39</c:f>
              <c:numCache>
                <c:formatCode>0%</c:formatCode>
                <c:ptCount val="5"/>
                <c:pt idx="0">
                  <c:v>0.22</c:v>
                </c:pt>
                <c:pt idx="1">
                  <c:v>0.47</c:v>
                </c:pt>
                <c:pt idx="2">
                  <c:v>0.5</c:v>
                </c:pt>
                <c:pt idx="3">
                  <c:v>0.44</c:v>
                </c:pt>
                <c:pt idx="4">
                  <c:v>0.37</c:v>
                </c:pt>
              </c:numCache>
            </c:numRef>
          </c:val>
        </c:ser>
        <c:dLbls>
          <c:showLegendKey val="0"/>
          <c:showVal val="0"/>
          <c:showCatName val="0"/>
          <c:showSerName val="0"/>
          <c:showPercent val="0"/>
          <c:showBubbleSize val="0"/>
        </c:dLbls>
        <c:gapWidth val="55"/>
        <c:gapDepth val="55"/>
        <c:shape val="cylinder"/>
        <c:axId val="37714944"/>
        <c:axId val="80753408"/>
        <c:axId val="0"/>
      </c:bar3DChart>
      <c:catAx>
        <c:axId val="37714944"/>
        <c:scaling>
          <c:orientation val="minMax"/>
        </c:scaling>
        <c:delete val="0"/>
        <c:axPos val="b"/>
        <c:numFmt formatCode="General" sourceLinked="1"/>
        <c:majorTickMark val="none"/>
        <c:minorTickMark val="none"/>
        <c:tickLblPos val="nextTo"/>
        <c:txPr>
          <a:bodyPr/>
          <a:lstStyle/>
          <a:p>
            <a:pPr>
              <a:defRPr sz="1400"/>
            </a:pPr>
            <a:endParaRPr lang="sr-Latn-RS"/>
          </a:p>
        </c:txPr>
        <c:crossAx val="80753408"/>
        <c:crosses val="autoZero"/>
        <c:auto val="1"/>
        <c:lblAlgn val="ctr"/>
        <c:lblOffset val="100"/>
        <c:tickLblSkip val="1"/>
        <c:noMultiLvlLbl val="0"/>
      </c:catAx>
      <c:valAx>
        <c:axId val="80753408"/>
        <c:scaling>
          <c:orientation val="minMax"/>
        </c:scaling>
        <c:delete val="0"/>
        <c:axPos val="l"/>
        <c:majorGridlines/>
        <c:numFmt formatCode="0%" sourceLinked="1"/>
        <c:majorTickMark val="none"/>
        <c:minorTickMark val="none"/>
        <c:tickLblPos val="nextTo"/>
        <c:txPr>
          <a:bodyPr/>
          <a:lstStyle/>
          <a:p>
            <a:pPr>
              <a:defRPr sz="1400"/>
            </a:pPr>
            <a:endParaRPr lang="sr-Latn-RS"/>
          </a:p>
        </c:txPr>
        <c:crossAx val="37714944"/>
        <c:crosses val="autoZero"/>
        <c:crossBetween val="between"/>
      </c:valAx>
    </c:plotArea>
    <c:legend>
      <c:legendPos val="r"/>
      <c:layout>
        <c:manualLayout>
          <c:xMode val="edge"/>
          <c:yMode val="edge"/>
          <c:x val="0.90623436637131949"/>
          <c:y val="0.49287458165566861"/>
          <c:w val="8.2894953339759422E-2"/>
          <c:h val="0.27619028667033091"/>
        </c:manualLayout>
      </c:layout>
      <c:overlay val="0"/>
      <c:txPr>
        <a:bodyPr/>
        <a:lstStyle/>
        <a:p>
          <a:pPr>
            <a:defRPr sz="1400"/>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sz="1600"/>
            </a:pPr>
            <a:r>
              <a:rPr lang="hr-HR" sz="1600"/>
              <a:t>Planirate li smanjivati broj IT profesionalaca?</a:t>
            </a:r>
          </a:p>
        </c:rich>
      </c:tx>
      <c:layout/>
      <c:overlay val="0"/>
    </c:title>
    <c:autoTitleDeleted val="0"/>
    <c:plotArea>
      <c:layout/>
      <c:doughnutChart>
        <c:varyColors val="1"/>
        <c:ser>
          <c:idx val="0"/>
          <c:order val="0"/>
          <c:dLbls>
            <c:dLbl>
              <c:idx val="0"/>
              <c:layout>
                <c:manualLayout>
                  <c:x val="0.24709261806084709"/>
                  <c:y val="-7.6938431988697927E-3"/>
                </c:manualLayout>
              </c:layout>
              <c:showLegendKey val="0"/>
              <c:showVal val="0"/>
              <c:showCatName val="1"/>
              <c:showSerName val="0"/>
              <c:showPercent val="1"/>
              <c:showBubbleSize val="0"/>
            </c:dLbl>
            <c:dLbl>
              <c:idx val="1"/>
              <c:layout>
                <c:manualLayout>
                  <c:x val="-0.22865287044436597"/>
                  <c:y val="2.3081529596609376E-2"/>
                </c:manualLayout>
              </c:layout>
              <c:showLegendKey val="0"/>
              <c:showVal val="0"/>
              <c:showCatName val="1"/>
              <c:showSerName val="0"/>
              <c:showPercent val="1"/>
              <c:showBubbleSize val="0"/>
            </c:dLbl>
            <c:txPr>
              <a:bodyPr/>
              <a:lstStyle/>
              <a:p>
                <a:pPr>
                  <a:defRPr sz="1400"/>
                </a:pPr>
                <a:endParaRPr lang="sr-Latn-RS"/>
              </a:p>
            </c:txPr>
            <c:showLegendKey val="0"/>
            <c:showVal val="0"/>
            <c:showCatName val="1"/>
            <c:showSerName val="0"/>
            <c:showPercent val="1"/>
            <c:showBubbleSize val="0"/>
            <c:showLeaderLines val="1"/>
          </c:dLbls>
          <c:cat>
            <c:strRef>
              <c:f>Sheet1!$B$38:$B$39</c:f>
              <c:strCache>
                <c:ptCount val="2"/>
                <c:pt idx="0">
                  <c:v>Da</c:v>
                </c:pt>
                <c:pt idx="1">
                  <c:v>Ne</c:v>
                </c:pt>
              </c:strCache>
            </c:strRef>
          </c:cat>
          <c:val>
            <c:numRef>
              <c:f>Sheet1!$C$38:$C$39</c:f>
              <c:numCache>
                <c:formatCode>0%</c:formatCode>
                <c:ptCount val="2"/>
                <c:pt idx="0">
                  <c:v>7.0000000000000007E-2</c:v>
                </c:pt>
                <c:pt idx="1">
                  <c:v>0.93</c:v>
                </c:pt>
              </c:numCache>
            </c:numRef>
          </c:val>
        </c:ser>
        <c:dLbls>
          <c:showLegendKey val="0"/>
          <c:showVal val="0"/>
          <c:showCatName val="1"/>
          <c:showSerName val="0"/>
          <c:showPercent val="1"/>
          <c:showBubbleSize val="0"/>
          <c:showLeaderLines val="1"/>
        </c:dLbls>
        <c:firstSliceAng val="10"/>
        <c:holeSize val="50"/>
      </c:doughnutChart>
    </c:plotArea>
    <c:plotVisOnly val="1"/>
    <c:dispBlanksAs val="gap"/>
    <c:showDLblsOverMax val="0"/>
  </c:chart>
  <c:txPr>
    <a:bodyPr/>
    <a:lstStyle/>
    <a:p>
      <a:pPr>
        <a:defRPr sz="1800"/>
      </a:pPr>
      <a:endParaRPr lang="sr-Latn-R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28945394956115"/>
          <c:y val="0.14811472400146872"/>
          <c:w val="0.45358108358330557"/>
          <c:h val="0.71067883353958994"/>
        </c:manualLayout>
      </c:layout>
      <c:doughnutChart>
        <c:varyColors val="1"/>
        <c:ser>
          <c:idx val="0"/>
          <c:order val="0"/>
          <c:tx>
            <c:strRef>
              <c:f>Sheet1!$C$4</c:f>
              <c:strCache>
                <c:ptCount val="1"/>
                <c:pt idx="0">
                  <c:v>Sum of Broj</c:v>
                </c:pt>
              </c:strCache>
            </c:strRef>
          </c:tx>
          <c:dLbls>
            <c:dLbl>
              <c:idx val="0"/>
              <c:layout>
                <c:manualLayout>
                  <c:x val="0.10567379087508795"/>
                  <c:y val="-0.16810592976396085"/>
                </c:manualLayout>
              </c:layout>
              <c:showLegendKey val="0"/>
              <c:showVal val="1"/>
              <c:showCatName val="1"/>
              <c:showSerName val="0"/>
              <c:showPercent val="0"/>
              <c:showBubbleSize val="0"/>
            </c:dLbl>
            <c:dLbl>
              <c:idx val="1"/>
              <c:layout>
                <c:manualLayout>
                  <c:x val="0.19282915324223235"/>
                  <c:y val="-0.17040875071963155"/>
                </c:manualLayout>
              </c:layout>
              <c:showLegendKey val="0"/>
              <c:showVal val="1"/>
              <c:showCatName val="1"/>
              <c:showSerName val="0"/>
              <c:showPercent val="0"/>
              <c:showBubbleSize val="0"/>
            </c:dLbl>
            <c:dLbl>
              <c:idx val="2"/>
              <c:layout>
                <c:manualLayout>
                  <c:x val="0.21854955930822501"/>
                  <c:y val="-0.11974668969487623"/>
                </c:manualLayout>
              </c:layout>
              <c:showLegendKey val="0"/>
              <c:showVal val="1"/>
              <c:showCatName val="1"/>
              <c:showSerName val="0"/>
              <c:showPercent val="0"/>
              <c:showBubbleSize val="0"/>
            </c:dLbl>
            <c:dLbl>
              <c:idx val="3"/>
              <c:layout>
                <c:manualLayout>
                  <c:x val="0.19356333092619327"/>
                  <c:y val="-5.9873344847438066E-2"/>
                </c:manualLayout>
              </c:layout>
              <c:showLegendKey val="0"/>
              <c:showVal val="1"/>
              <c:showCatName val="1"/>
              <c:showSerName val="0"/>
              <c:showPercent val="0"/>
              <c:showBubbleSize val="0"/>
            </c:dLbl>
            <c:dLbl>
              <c:idx val="4"/>
              <c:layout>
                <c:manualLayout>
                  <c:x val="0.22045987945783813"/>
                  <c:y val="-1.6119746689694875E-2"/>
                </c:manualLayout>
              </c:layout>
              <c:showLegendKey val="0"/>
              <c:showVal val="1"/>
              <c:showCatName val="1"/>
              <c:showSerName val="0"/>
              <c:showPercent val="0"/>
              <c:showBubbleSize val="0"/>
            </c:dLbl>
            <c:dLbl>
              <c:idx val="5"/>
              <c:layout>
                <c:manualLayout>
                  <c:x val="0.22619153427396957"/>
                  <c:y val="3.9147956246401841E-2"/>
                </c:manualLayout>
              </c:layout>
              <c:showLegendKey val="0"/>
              <c:showVal val="1"/>
              <c:showCatName val="1"/>
              <c:showSerName val="0"/>
              <c:showPercent val="0"/>
              <c:showBubbleSize val="0"/>
            </c:dLbl>
            <c:dLbl>
              <c:idx val="6"/>
              <c:layout>
                <c:manualLayout>
                  <c:x val="0.21340499203792182"/>
                  <c:y val="9.2112838226827864E-2"/>
                </c:manualLayout>
              </c:layout>
              <c:showLegendKey val="0"/>
              <c:showVal val="1"/>
              <c:showCatName val="1"/>
              <c:showSerName val="0"/>
              <c:showPercent val="0"/>
              <c:showBubbleSize val="0"/>
            </c:dLbl>
            <c:dLbl>
              <c:idx val="7"/>
              <c:layout>
                <c:manualLayout>
                  <c:x val="0.1953273710328482"/>
                  <c:y val="0.15198618307426598"/>
                </c:manualLayout>
              </c:layout>
              <c:showLegendKey val="0"/>
              <c:showVal val="1"/>
              <c:showCatName val="1"/>
              <c:showSerName val="0"/>
              <c:showPercent val="0"/>
              <c:showBubbleSize val="0"/>
            </c:dLbl>
            <c:dLbl>
              <c:idx val="8"/>
              <c:layout>
                <c:manualLayout>
                  <c:x val="-0.18224826871088398"/>
                  <c:y val="4.145077720207254E-2"/>
                </c:manualLayout>
              </c:layout>
              <c:showLegendKey val="0"/>
              <c:showVal val="1"/>
              <c:showCatName val="1"/>
              <c:showSerName val="0"/>
              <c:showPercent val="0"/>
              <c:showBubbleSize val="0"/>
            </c:dLbl>
            <c:dLbl>
              <c:idx val="9"/>
              <c:layout>
                <c:manualLayout>
                  <c:x val="-0.20164738640151095"/>
                  <c:y val="-2.3028209556706543E-3"/>
                </c:manualLayout>
              </c:layout>
              <c:showLegendKey val="0"/>
              <c:showVal val="1"/>
              <c:showCatName val="1"/>
              <c:showSerName val="0"/>
              <c:showPercent val="0"/>
              <c:showBubbleSize val="0"/>
            </c:dLbl>
            <c:dLbl>
              <c:idx val="10"/>
              <c:layout>
                <c:manualLayout>
                  <c:x val="-0.23251131818686813"/>
                  <c:y val="-9.6718480138169263E-2"/>
                </c:manualLayout>
              </c:layout>
              <c:showLegendKey val="0"/>
              <c:showVal val="1"/>
              <c:showCatName val="1"/>
              <c:showSerName val="0"/>
              <c:showPercent val="0"/>
              <c:showBubbleSize val="0"/>
            </c:dLbl>
            <c:dLbl>
              <c:idx val="11"/>
              <c:layout>
                <c:manualLayout>
                  <c:x val="-0.14065289041958301"/>
                  <c:y val="-0.20955670696603337"/>
                </c:manualLayout>
              </c:layout>
              <c:showLegendKey val="0"/>
              <c:showVal val="1"/>
              <c:showCatName val="1"/>
              <c:showSerName val="0"/>
              <c:showPercent val="0"/>
              <c:showBubbleSize val="0"/>
            </c:dLbl>
            <c:dLbl>
              <c:idx val="12"/>
              <c:layout>
                <c:manualLayout>
                  <c:x val="-2.0572945598637186E-3"/>
                  <c:y val="-0.17731739491112833"/>
                </c:manualLayout>
              </c:layout>
              <c:showLegendKey val="0"/>
              <c:showVal val="1"/>
              <c:showCatName val="1"/>
              <c:showSerName val="0"/>
              <c:showPercent val="0"/>
              <c:showBubbleSize val="0"/>
            </c:dLbl>
            <c:txPr>
              <a:bodyPr/>
              <a:lstStyle/>
              <a:p>
                <a:pPr>
                  <a:defRPr sz="1400"/>
                </a:pPr>
                <a:endParaRPr lang="sr-Latn-RS"/>
              </a:p>
            </c:txPr>
            <c:showLegendKey val="0"/>
            <c:showVal val="1"/>
            <c:showCatName val="1"/>
            <c:showSerName val="0"/>
            <c:showPercent val="0"/>
            <c:showBubbleSize val="0"/>
            <c:showLeaderLines val="1"/>
          </c:dLbls>
          <c:cat>
            <c:strRef>
              <c:f>Sheet1!$B$5:$B$17</c:f>
              <c:strCache>
                <c:ptCount val="13"/>
                <c:pt idx="0">
                  <c:v>Bussiness Analyst</c:v>
                </c:pt>
                <c:pt idx="1">
                  <c:v>Client Manager</c:v>
                </c:pt>
                <c:pt idx="2">
                  <c:v>Database Manager</c:v>
                </c:pt>
                <c:pt idx="3">
                  <c:v>Enterprise Solutions Consultant</c:v>
                </c:pt>
                <c:pt idx="4">
                  <c:v>Help Desk Supervisor</c:v>
                </c:pt>
                <c:pt idx="5">
                  <c:v>Information Systems Project Manager</c:v>
                </c:pt>
                <c:pt idx="6">
                  <c:v>IT Systems Architect</c:v>
                </c:pt>
                <c:pt idx="7">
                  <c:v>Sales &amp; Application Consultant</c:v>
                </c:pt>
                <c:pt idx="8">
                  <c:v>Software Developer</c:v>
                </c:pt>
                <c:pt idx="9">
                  <c:v>Systems Engineer</c:v>
                </c:pt>
                <c:pt idx="10">
                  <c:v>Systems Integration &amp; Testing Engineer</c:v>
                </c:pt>
                <c:pt idx="11">
                  <c:v>Telecommunications Architect</c:v>
                </c:pt>
                <c:pt idx="12">
                  <c:v>Web &amp; Multimedia Master</c:v>
                </c:pt>
              </c:strCache>
            </c:strRef>
          </c:cat>
          <c:val>
            <c:numRef>
              <c:f>Sheet1!$C$5:$C$17</c:f>
              <c:numCache>
                <c:formatCode>0%</c:formatCode>
                <c:ptCount val="13"/>
                <c:pt idx="0">
                  <c:v>0.13157894736842105</c:v>
                </c:pt>
                <c:pt idx="1">
                  <c:v>2.6315789473684209E-2</c:v>
                </c:pt>
                <c:pt idx="2">
                  <c:v>1.7543859649122806E-2</c:v>
                </c:pt>
                <c:pt idx="3">
                  <c:v>5.2631578947368418E-2</c:v>
                </c:pt>
                <c:pt idx="4">
                  <c:v>1.7543859649122806E-2</c:v>
                </c:pt>
                <c:pt idx="5">
                  <c:v>3.5087719298245612E-2</c:v>
                </c:pt>
                <c:pt idx="6">
                  <c:v>5.2631578947368418E-2</c:v>
                </c:pt>
                <c:pt idx="7">
                  <c:v>1.7543859649122806E-2</c:v>
                </c:pt>
                <c:pt idx="8">
                  <c:v>0.43859649122807015</c:v>
                </c:pt>
                <c:pt idx="9">
                  <c:v>8.771929824561403E-2</c:v>
                </c:pt>
                <c:pt idx="10">
                  <c:v>8.771929824561403E-3</c:v>
                </c:pt>
                <c:pt idx="11">
                  <c:v>3.5087719298245612E-2</c:v>
                </c:pt>
                <c:pt idx="12">
                  <c:v>7.8947368421052627E-2</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sr-Latn-R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hr-HR" dirty="0">
              <a:latin typeface="Segoe UI" panose="020B0502040204020203" pitchFamily="34" charset="0"/>
            </a:endParaRPr>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34AAEB55-AA1C-416E-8F11-DD53AAFF714D}" type="datetimeFigureOut">
              <a:rPr lang="hr-HR" smtClean="0">
                <a:latin typeface="Segoe UI" panose="020B0502040204020203" pitchFamily="34" charset="0"/>
              </a:rPr>
              <a:t>12.12.2013.</a:t>
            </a:fld>
            <a:endParaRPr lang="hr-HR" dirty="0">
              <a:latin typeface="Segoe UI" panose="020B0502040204020203" pitchFamily="34" charset="0"/>
            </a:endParaRPr>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hr-HR" dirty="0">
              <a:latin typeface="Segoe UI" panose="020B0502040204020203" pitchFamily="34" charset="0"/>
            </a:endParaRPr>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6A333DD-81B9-4367-B71A-D38756CC224A}" type="slidenum">
              <a:rPr lang="hr-HR" smtClean="0">
                <a:latin typeface="Segoe UI" panose="020B0502040204020203" pitchFamily="34" charset="0"/>
              </a:rPr>
              <a:t>‹#›</a:t>
            </a:fld>
            <a:endParaRPr lang="hr-HR" dirty="0">
              <a:latin typeface="Segoe UI" panose="020B0502040204020203" pitchFamily="34" charset="0"/>
            </a:endParaRPr>
          </a:p>
        </p:txBody>
      </p:sp>
    </p:spTree>
    <p:extLst>
      <p:ext uri="{BB962C8B-B14F-4D97-AF65-F5344CB8AC3E}">
        <p14:creationId xmlns:p14="http://schemas.microsoft.com/office/powerpoint/2010/main" val="1408698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hr-HR"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atin typeface="Segoe UI" panose="020B0502040204020203" pitchFamily="34" charset="0"/>
              </a:defRPr>
            </a:lvl1pPr>
          </a:lstStyle>
          <a:p>
            <a:fld id="{6C22099A-20B0-4007-9507-F73D408B2D6A}" type="datetimeFigureOut">
              <a:rPr lang="hr-HR" smtClean="0"/>
              <a:pPr/>
              <a:t>12.12.2013.</a:t>
            </a:fld>
            <a:endParaRPr lang="hr-HR" dirty="0"/>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hr-HR"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hr-HR"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351FADF0-6958-407C-979D-61F8DE1F04D2}" type="slidenum">
              <a:rPr lang="hr-HR" smtClean="0"/>
              <a:pPr/>
              <a:t>‹#›</a:t>
            </a:fld>
            <a:endParaRPr lang="hr-HR" dirty="0"/>
          </a:p>
        </p:txBody>
      </p:sp>
    </p:spTree>
    <p:extLst>
      <p:ext uri="{BB962C8B-B14F-4D97-AF65-F5344CB8AC3E}">
        <p14:creationId xmlns:p14="http://schemas.microsoft.com/office/powerpoint/2010/main" val="107767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altLang="sr-Latn-R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3A43E9-FA93-4004-B8C8-74BD74ED870D}" type="slidenum">
              <a:rPr lang="en-US" smtClean="0">
                <a:solidFill>
                  <a:prstClr val="black"/>
                </a:solidFill>
              </a:rPr>
              <a:pPr>
                <a:defRPr/>
              </a:pPr>
              <a:t>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altLang="sr-Latn-R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7FD11DE-3B5E-451F-BB5E-9B0696430916}" type="slidenum">
              <a:rPr lang="en-US" smtClean="0">
                <a:solidFill>
                  <a:prstClr val="black"/>
                </a:solidFill>
              </a:rPr>
              <a:pPr>
                <a:defRPr/>
              </a:pPr>
              <a:t>3</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altLang="sr-Latn-R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9A11A0-801F-4E8C-9040-1DC8D11DABEA}" type="slidenum">
              <a:rPr lang="en-US" smtClean="0">
                <a:solidFill>
                  <a:prstClr val="black"/>
                </a:solidFill>
              </a:rPr>
              <a:pPr>
                <a:defRPr/>
              </a:pPr>
              <a:t>4</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altLang="sr-Latn-R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54B305-66E3-4482-9121-7CCFBB483C81}" type="slidenum">
              <a:rPr lang="en-US" smtClean="0">
                <a:solidFill>
                  <a:prstClr val="black"/>
                </a:solidFill>
              </a:rPr>
              <a:pPr>
                <a:defRPr/>
              </a:pPr>
              <a:t>5</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http://europa.eu/abc/symbols/emblem/images/flag_1.gif"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http://europa.eu/abc/symbols/emblem/images/flag_1.gif"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http://europa.eu/abc/symbols/emblem/images/flag_1.gif"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userDrawn="1"/>
        </p:nvGrpSpPr>
        <p:grpSpPr>
          <a:xfrm>
            <a:off x="2137040" y="3645726"/>
            <a:ext cx="5095021" cy="1922597"/>
            <a:chOff x="7641422" y="110693"/>
            <a:chExt cx="2116197" cy="489824"/>
          </a:xfrm>
        </p:grpSpPr>
        <p:sp>
          <p:nvSpPr>
            <p:cNvPr id="6" name="TextBox 5"/>
            <p:cNvSpPr txBox="1"/>
            <p:nvPr userDrawn="1"/>
          </p:nvSpPr>
          <p:spPr>
            <a:xfrm>
              <a:off x="7641422" y="110693"/>
              <a:ext cx="1693704" cy="211715"/>
            </a:xfrm>
            <a:prstGeom prst="rect">
              <a:avLst/>
            </a:prstGeom>
            <a:noFill/>
          </p:spPr>
          <p:txBody>
            <a:bodyPr wrap="none" rtlCol="0">
              <a:spAutoFit/>
            </a:bodyPr>
            <a:lstStyle/>
            <a:p>
              <a:r>
                <a:rPr lang="hr-HR" sz="4800" b="0" dirty="0" err="1" smtClean="0">
                  <a:effectLst>
                    <a:outerShdw blurRad="38100" dist="38100" dir="2700000" algn="tl">
                      <a:srgbClr val="000000">
                        <a:alpha val="43137"/>
                      </a:srgbClr>
                    </a:outerShdw>
                  </a:effectLst>
                  <a:latin typeface="Franklin Gothic Heavy" panose="020B0903020102020204" pitchFamily="34" charset="0"/>
                </a:rPr>
                <a:t>eSkills</a:t>
              </a:r>
              <a:r>
                <a:rPr lang="hr-HR" sz="4800" b="0" dirty="0" smtClean="0">
                  <a:effectLst>
                    <a:outerShdw blurRad="38100" dist="38100" dir="2700000" algn="tl">
                      <a:srgbClr val="000000">
                        <a:alpha val="43137"/>
                      </a:srgbClr>
                    </a:outerShdw>
                  </a:effectLst>
                  <a:latin typeface="Franklin Gothic Heavy" panose="020B0903020102020204" pitchFamily="34" charset="0"/>
                </a:rPr>
                <a:t> for </a:t>
              </a:r>
              <a:r>
                <a:rPr lang="hr-HR" sz="4800" b="0" dirty="0" err="1" smtClean="0">
                  <a:effectLst>
                    <a:outerShdw blurRad="38100" dist="38100" dir="2700000" algn="tl">
                      <a:srgbClr val="000000">
                        <a:alpha val="43137"/>
                      </a:srgbClr>
                    </a:outerShdw>
                  </a:effectLst>
                  <a:latin typeface="Franklin Gothic Heavy" panose="020B0903020102020204" pitchFamily="34" charset="0"/>
                </a:rPr>
                <a:t>Jobs</a:t>
              </a:r>
              <a:endParaRPr lang="hr-HR" sz="4800" b="0" dirty="0" smtClean="0">
                <a:effectLst>
                  <a:outerShdw blurRad="38100" dist="38100" dir="2700000" algn="tl">
                    <a:srgbClr val="000000">
                      <a:alpha val="43137"/>
                    </a:srgbClr>
                  </a:outerShdw>
                </a:effectLst>
                <a:latin typeface="Franklin Gothic Heavy" panose="020B0903020102020204" pitchFamily="34" charset="0"/>
              </a:endParaRPr>
            </a:p>
          </p:txBody>
        </p:sp>
        <p:sp>
          <p:nvSpPr>
            <p:cNvPr id="7" name="TextBox 6"/>
            <p:cNvSpPr txBox="1"/>
            <p:nvPr userDrawn="1"/>
          </p:nvSpPr>
          <p:spPr>
            <a:xfrm>
              <a:off x="8984695" y="293746"/>
              <a:ext cx="772924" cy="30677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4000" dirty="0" smtClean="0">
                  <a:solidFill>
                    <a:schemeClr val="tx2">
                      <a:lumMod val="60000"/>
                      <a:lumOff val="40000"/>
                    </a:schemeClr>
                  </a:solidFill>
                  <a:effectLst>
                    <a:outerShdw blurRad="38100" dist="38100" dir="2700000" algn="tl">
                      <a:srgbClr val="000000">
                        <a:alpha val="43137"/>
                      </a:srgbClr>
                    </a:outerShdw>
                  </a:effectLst>
                  <a:latin typeface="Arial Narrow" panose="020B0606020202030204" pitchFamily="34" charset="0"/>
                </a:rPr>
                <a:t>2014</a:t>
              </a:r>
            </a:p>
          </p:txBody>
        </p:sp>
      </p:grpSp>
      <p:sp>
        <p:nvSpPr>
          <p:cNvPr id="8" name="TextBox 7"/>
          <p:cNvSpPr txBox="1"/>
          <p:nvPr userDrawn="1"/>
        </p:nvSpPr>
        <p:spPr>
          <a:xfrm>
            <a:off x="3364263" y="5759533"/>
            <a:ext cx="2415469" cy="523220"/>
          </a:xfrm>
          <a:prstGeom prst="rect">
            <a:avLst/>
          </a:prstGeom>
          <a:noFill/>
        </p:spPr>
        <p:txBody>
          <a:bodyPr wrap="none" rtlCol="0">
            <a:spAutoFit/>
          </a:bodyPr>
          <a:lstStyle/>
          <a:p>
            <a:r>
              <a:rPr lang="hr-HR" sz="2800" b="1" dirty="0" smtClean="0">
                <a:solidFill>
                  <a:schemeClr val="bg1"/>
                </a:solidFill>
              </a:rPr>
              <a:t>www.eSkills.hr</a:t>
            </a:r>
            <a:endParaRPr lang="hr-HR" sz="2800" b="1" dirty="0">
              <a:solidFill>
                <a:schemeClr val="bg1"/>
              </a:solidFill>
            </a:endParaRPr>
          </a:p>
        </p:txBody>
      </p:sp>
    </p:spTree>
    <p:extLst>
      <p:ext uri="{BB962C8B-B14F-4D97-AF65-F5344CB8AC3E}">
        <p14:creationId xmlns:p14="http://schemas.microsoft.com/office/powerpoint/2010/main" val="140326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8DA034-581B-4FC2-BDA6-C4B96773CF7B}" type="datetime1">
              <a:rPr lang="hr-HR">
                <a:solidFill>
                  <a:prstClr val="black">
                    <a:tint val="75000"/>
                  </a:prstClr>
                </a:solidFill>
              </a:rPr>
              <a:pPr>
                <a:defRPr/>
              </a:pPr>
              <a:t>12.12.2013.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CBAE11-36A2-4CAD-B867-9CF5C17044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88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EAEE9F-7939-4D8E-98C1-94EDFAC8B0F1}" type="datetime1">
              <a:rPr lang="hr-HR">
                <a:solidFill>
                  <a:prstClr val="black">
                    <a:tint val="75000"/>
                  </a:prstClr>
                </a:solidFill>
              </a:rPr>
              <a:pPr>
                <a:defRPr/>
              </a:pPr>
              <a:t>12.12.2013.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3CA70C-2DA4-4ED5-8C8A-CBC1644477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09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DAC88E-E65A-4A64-BCC3-A176B646DA79}" type="datetime1">
              <a:rPr lang="hr-HR">
                <a:solidFill>
                  <a:prstClr val="black">
                    <a:tint val="75000"/>
                  </a:prstClr>
                </a:solidFill>
              </a:rPr>
              <a:pPr>
                <a:defRPr/>
              </a:pPr>
              <a:t>12.12.2013.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67C07D9-57FE-4F1B-AF9C-A378E57386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293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8C8287-B1F9-4A9D-91CC-CCC8976FB310}" type="datetime1">
              <a:rPr lang="hr-HR">
                <a:solidFill>
                  <a:prstClr val="black">
                    <a:tint val="75000"/>
                  </a:prstClr>
                </a:solidFill>
              </a:rPr>
              <a:pPr>
                <a:defRPr/>
              </a:pPr>
              <a:t>12.12.2013.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37C9B1-E9C1-4F54-A612-1B4F3DD212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7151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E9C51D-1874-42B6-B4D1-C1E8ED1E8535}" type="datetime1">
              <a:rPr lang="hr-HR">
                <a:solidFill>
                  <a:prstClr val="black">
                    <a:tint val="75000"/>
                  </a:prstClr>
                </a:solidFill>
              </a:rPr>
              <a:pPr>
                <a:defRPr/>
              </a:pPr>
              <a:t>12.12.2013.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971B9-7D1F-4808-9CEC-E4D339C87D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84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BB2634-31A9-4A21-AE01-6FCA52627201}" type="datetime1">
              <a:rPr lang="hr-HR">
                <a:solidFill>
                  <a:prstClr val="black">
                    <a:tint val="75000"/>
                  </a:prstClr>
                </a:solidFill>
              </a:rPr>
              <a:pPr>
                <a:defRPr/>
              </a:pPr>
              <a:t>12.12.2013.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C668C9-7DE4-4878-AFF2-A50C36629A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995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14EF79-DE10-4853-9E79-1B842D9FBE12}" type="datetime1">
              <a:rPr lang="hr-HR">
                <a:solidFill>
                  <a:prstClr val="black">
                    <a:tint val="75000"/>
                  </a:prstClr>
                </a:solidFill>
              </a:rPr>
              <a:pPr>
                <a:def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4769A0-7ED0-4735-A3FC-7206030B49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807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3F0177-9DC7-4494-B151-76F10CCA3DA1}" type="datetime1">
              <a:rPr lang="hr-HR">
                <a:solidFill>
                  <a:prstClr val="black">
                    <a:tint val="75000"/>
                  </a:prstClr>
                </a:solidFill>
              </a:rPr>
              <a:pPr>
                <a:def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1D8E8F-6CA1-4103-930C-9F0167D4B3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476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649" y="1246909"/>
            <a:ext cx="7277842" cy="5450774"/>
          </a:xfrm>
          <a:prstGeom prst="rect">
            <a:avLst/>
          </a:prstGeom>
        </p:spPr>
        <p:txBody>
          <a:bodyPr/>
          <a:lstStyle>
            <a:lvl1pPr>
              <a:defRPr sz="2800">
                <a:solidFill>
                  <a:schemeClr val="tx1">
                    <a:lumMod val="85000"/>
                    <a:lumOff val="15000"/>
                  </a:schemeClr>
                </a:solidFill>
                <a:latin typeface="Segoe UI" panose="020B0502040204020203" pitchFamily="34" charset="0"/>
                <a:cs typeface="Segoe UI" panose="020B05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endParaRPr lang="en-US" dirty="0" smtClean="0"/>
          </a:p>
        </p:txBody>
      </p:sp>
      <p:sp>
        <p:nvSpPr>
          <p:cNvPr id="7" name="Title 1"/>
          <p:cNvSpPr>
            <a:spLocks noGrp="1"/>
          </p:cNvSpPr>
          <p:nvPr>
            <p:ph type="title"/>
          </p:nvPr>
        </p:nvSpPr>
        <p:spPr>
          <a:xfrm>
            <a:off x="1533648" y="318754"/>
            <a:ext cx="6569243" cy="738150"/>
          </a:xfrm>
          <a:prstGeom prst="rect">
            <a:avLst/>
          </a:prstGeom>
        </p:spPr>
        <p:txBody>
          <a:bodyPr/>
          <a:lstStyle>
            <a:lvl1pPr>
              <a:defRPr sz="3600">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smtClean="0"/>
              <a:t>Click to edit Master title style</a:t>
            </a:r>
            <a:endParaRPr lang="hr-HR"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057" y="0"/>
            <a:ext cx="123081" cy="6858000"/>
          </a:xfrm>
          <a:prstGeom prst="rect">
            <a:avLst/>
          </a:prstGeom>
        </p:spPr>
      </p:pic>
      <p:pic>
        <p:nvPicPr>
          <p:cNvPr id="6" name="Picture 2" descr="Normal reproduction in colou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490587" y="434105"/>
            <a:ext cx="408952" cy="2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51110" y="703919"/>
            <a:ext cx="1321980" cy="338554"/>
          </a:xfrm>
          <a:prstGeom prst="rect">
            <a:avLst/>
          </a:prstGeom>
          <a:noFill/>
        </p:spPr>
        <p:txBody>
          <a:bodyPr wrap="square" rtlCol="0">
            <a:spAutoFit/>
          </a:bodyPr>
          <a:lstStyle/>
          <a:p>
            <a:pPr algn="ctr"/>
            <a:r>
              <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rPr>
              <a:t>This project is </a:t>
            </a:r>
            <a:r>
              <a:rPr lang="hr-HR" sz="800" dirty="0" err="1" smtClean="0">
                <a:solidFill>
                  <a:schemeClr val="bg1"/>
                </a:solidFill>
                <a:effectLst>
                  <a:outerShdw blurRad="38100" dist="38100" dir="2700000" algn="tl">
                    <a:srgbClr val="000000">
                      <a:alpha val="43137"/>
                    </a:srgbClr>
                  </a:outerShdw>
                </a:effectLst>
                <a:latin typeface="Segoe UI" panose="020B0502040204020203" pitchFamily="34" charset="0"/>
              </a:rPr>
              <a:t>financed</a:t>
            </a:r>
            <a:endPar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endParaRPr>
          </a:p>
          <a:p>
            <a:pPr algn="ctr"/>
            <a:r>
              <a:rPr lang="hr-HR" sz="800" dirty="0" err="1" smtClean="0">
                <a:solidFill>
                  <a:schemeClr val="bg1"/>
                </a:solidFill>
                <a:effectLst>
                  <a:outerShdw blurRad="38100" dist="38100" dir="2700000" algn="tl">
                    <a:srgbClr val="000000">
                      <a:alpha val="43137"/>
                    </a:srgbClr>
                  </a:outerShdw>
                </a:effectLst>
                <a:latin typeface="Segoe UI" panose="020B0502040204020203" pitchFamily="34" charset="0"/>
              </a:rPr>
              <a:t>by</a:t>
            </a:r>
            <a:r>
              <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rPr>
              <a:t> European Union</a:t>
            </a:r>
            <a:endParaRPr lang="hr-HR" sz="800" dirty="0">
              <a:solidFill>
                <a:schemeClr val="bg1"/>
              </a:solidFill>
              <a:effectLst>
                <a:outerShdw blurRad="38100" dist="38100" dir="2700000" algn="tl">
                  <a:srgbClr val="000000">
                    <a:alpha val="43137"/>
                  </a:srgbClr>
                </a:outerShdw>
              </a:effectLst>
              <a:latin typeface="Segoe UI" panose="020B0502040204020203" pitchFamily="34" charset="0"/>
            </a:endParaRPr>
          </a:p>
        </p:txBody>
      </p:sp>
      <p:grpSp>
        <p:nvGrpSpPr>
          <p:cNvPr id="12" name="Group 11"/>
          <p:cNvGrpSpPr/>
          <p:nvPr userDrawn="1"/>
        </p:nvGrpSpPr>
        <p:grpSpPr>
          <a:xfrm>
            <a:off x="7641422" y="110693"/>
            <a:ext cx="1331590" cy="507832"/>
            <a:chOff x="7641422" y="110693"/>
            <a:chExt cx="1331590" cy="507832"/>
          </a:xfrm>
        </p:grpSpPr>
        <p:sp>
          <p:nvSpPr>
            <p:cNvPr id="5" name="TextBox 4"/>
            <p:cNvSpPr txBox="1"/>
            <p:nvPr userDrawn="1"/>
          </p:nvSpPr>
          <p:spPr>
            <a:xfrm>
              <a:off x="7641422" y="110693"/>
              <a:ext cx="1289135" cy="276999"/>
            </a:xfrm>
            <a:prstGeom prst="rect">
              <a:avLst/>
            </a:prstGeom>
            <a:noFill/>
          </p:spPr>
          <p:txBody>
            <a:bodyPr wrap="none" rtlCol="0">
              <a:spAutoFit/>
            </a:bodyPr>
            <a:lstStyle/>
            <a:p>
              <a:r>
                <a:rPr lang="hr-HR" sz="1200" b="0" dirty="0" err="1" smtClean="0">
                  <a:effectLst>
                    <a:outerShdw blurRad="38100" dist="38100" dir="2700000" algn="tl">
                      <a:srgbClr val="000000">
                        <a:alpha val="43137"/>
                      </a:srgbClr>
                    </a:outerShdw>
                  </a:effectLst>
                  <a:latin typeface="Franklin Gothic Heavy" panose="020B0903020102020204" pitchFamily="34" charset="0"/>
                </a:rPr>
                <a:t>eSkills</a:t>
              </a:r>
              <a:r>
                <a:rPr lang="hr-HR" sz="1200" b="0" dirty="0" smtClean="0">
                  <a:effectLst>
                    <a:outerShdw blurRad="38100" dist="38100" dir="2700000" algn="tl">
                      <a:srgbClr val="000000">
                        <a:alpha val="43137"/>
                      </a:srgbClr>
                    </a:outerShdw>
                  </a:effectLst>
                  <a:latin typeface="Franklin Gothic Heavy" panose="020B0903020102020204" pitchFamily="34" charset="0"/>
                </a:rPr>
                <a:t> for </a:t>
              </a:r>
              <a:r>
                <a:rPr lang="hr-HR" sz="1200" b="0" dirty="0" err="1" smtClean="0">
                  <a:effectLst>
                    <a:outerShdw blurRad="38100" dist="38100" dir="2700000" algn="tl">
                      <a:srgbClr val="000000">
                        <a:alpha val="43137"/>
                      </a:srgbClr>
                    </a:outerShdw>
                  </a:effectLst>
                  <a:latin typeface="Franklin Gothic Heavy" panose="020B0903020102020204" pitchFamily="34" charset="0"/>
                </a:rPr>
                <a:t>Jobs</a:t>
              </a:r>
              <a:endParaRPr lang="hr-HR" sz="1200" b="0" dirty="0" smtClean="0">
                <a:effectLst>
                  <a:outerShdw blurRad="38100" dist="38100" dir="2700000" algn="tl">
                    <a:srgbClr val="000000">
                      <a:alpha val="43137"/>
                    </a:srgbClr>
                  </a:outerShdw>
                </a:effectLst>
                <a:latin typeface="Franklin Gothic Heavy" panose="020B0903020102020204" pitchFamily="34" charset="0"/>
              </a:endParaRPr>
            </a:p>
          </p:txBody>
        </p:sp>
        <p:sp>
          <p:nvSpPr>
            <p:cNvPr id="11" name="TextBox 10"/>
            <p:cNvSpPr txBox="1"/>
            <p:nvPr userDrawn="1"/>
          </p:nvSpPr>
          <p:spPr>
            <a:xfrm>
              <a:off x="8320269" y="218415"/>
              <a:ext cx="652743" cy="40011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2000" dirty="0" smtClean="0">
                  <a:solidFill>
                    <a:schemeClr val="tx2">
                      <a:lumMod val="60000"/>
                      <a:lumOff val="40000"/>
                    </a:schemeClr>
                  </a:solidFill>
                  <a:effectLst>
                    <a:outerShdw blurRad="38100" dist="38100" dir="2700000" algn="tl">
                      <a:srgbClr val="000000">
                        <a:alpha val="43137"/>
                      </a:srgbClr>
                    </a:outerShdw>
                  </a:effectLst>
                  <a:latin typeface="Arial Narrow" panose="020B0606020202030204" pitchFamily="34" charset="0"/>
                </a:rPr>
                <a:t>2014</a:t>
              </a:r>
            </a:p>
          </p:txBody>
        </p:sp>
      </p:grpSp>
    </p:spTree>
    <p:extLst>
      <p:ext uri="{BB962C8B-B14F-4D97-AF65-F5344CB8AC3E}">
        <p14:creationId xmlns:p14="http://schemas.microsoft.com/office/powerpoint/2010/main" val="1487445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531917" y="1175657"/>
            <a:ext cx="3473223" cy="5545777"/>
          </a:xfrm>
          <a:prstGeom prst="rect">
            <a:avLst/>
          </a:prstGeom>
        </p:spPr>
        <p:txBody>
          <a:bodyPr/>
          <a:lstStyle>
            <a:lvl1pPr>
              <a:defRPr sz="2400">
                <a:solidFill>
                  <a:schemeClr val="tx1">
                    <a:lumMod val="85000"/>
                    <a:lumOff val="15000"/>
                  </a:schemeClr>
                </a:solidFill>
                <a:latin typeface="Segoe UI" panose="020B0502040204020203" pitchFamily="34" charset="0"/>
                <a:cs typeface="Segoe UI" panose="020B05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7" name="Content Placeholder 2"/>
          <p:cNvSpPr>
            <a:spLocks noGrp="1"/>
          </p:cNvSpPr>
          <p:nvPr>
            <p:ph idx="10"/>
          </p:nvPr>
        </p:nvSpPr>
        <p:spPr>
          <a:xfrm>
            <a:off x="5106390" y="1175657"/>
            <a:ext cx="3824167" cy="5545777"/>
          </a:xfrm>
          <a:prstGeom prst="rect">
            <a:avLst/>
          </a:prstGeom>
        </p:spPr>
        <p:txBody>
          <a:bodyPr/>
          <a:lstStyle>
            <a:lvl1pPr>
              <a:defRPr sz="2400">
                <a:solidFill>
                  <a:schemeClr val="tx1">
                    <a:lumMod val="85000"/>
                    <a:lumOff val="15000"/>
                  </a:schemeClr>
                </a:solidFill>
                <a:latin typeface="Segoe UI" panose="020B0502040204020203" pitchFamily="34" charset="0"/>
                <a:cs typeface="Segoe UI" panose="020B05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921" y="0"/>
            <a:ext cx="123081" cy="6858000"/>
          </a:xfrm>
          <a:prstGeom prst="rect">
            <a:avLst/>
          </a:prstGeom>
        </p:spPr>
      </p:pic>
      <p:sp>
        <p:nvSpPr>
          <p:cNvPr id="11" name="Title 1"/>
          <p:cNvSpPr>
            <a:spLocks noGrp="1"/>
          </p:cNvSpPr>
          <p:nvPr>
            <p:ph type="title"/>
          </p:nvPr>
        </p:nvSpPr>
        <p:spPr>
          <a:xfrm>
            <a:off x="1533648" y="318754"/>
            <a:ext cx="6569243" cy="738150"/>
          </a:xfrm>
          <a:prstGeom prst="rect">
            <a:avLst/>
          </a:prstGeom>
        </p:spPr>
        <p:txBody>
          <a:bodyPr/>
          <a:lstStyle>
            <a:lvl1pPr>
              <a:defRPr sz="3600">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smtClean="0"/>
              <a:t>Click to edit Master title style</a:t>
            </a:r>
            <a:endParaRPr lang="hr-HR" dirty="0"/>
          </a:p>
        </p:txBody>
      </p:sp>
      <p:pic>
        <p:nvPicPr>
          <p:cNvPr id="12" name="Picture 2" descr="Normal reproduction in colou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490587" y="434105"/>
            <a:ext cx="408952" cy="2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51110" y="703919"/>
            <a:ext cx="1321980" cy="338554"/>
          </a:xfrm>
          <a:prstGeom prst="rect">
            <a:avLst/>
          </a:prstGeom>
          <a:noFill/>
        </p:spPr>
        <p:txBody>
          <a:bodyPr wrap="square" rtlCol="0">
            <a:spAutoFit/>
          </a:bodyPr>
          <a:lstStyle/>
          <a:p>
            <a:pPr algn="ctr"/>
            <a:r>
              <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rPr>
              <a:t>This project is </a:t>
            </a:r>
            <a:r>
              <a:rPr lang="hr-HR" sz="800" dirty="0" err="1" smtClean="0">
                <a:solidFill>
                  <a:schemeClr val="bg1"/>
                </a:solidFill>
                <a:effectLst>
                  <a:outerShdw blurRad="38100" dist="38100" dir="2700000" algn="tl">
                    <a:srgbClr val="000000">
                      <a:alpha val="43137"/>
                    </a:srgbClr>
                  </a:outerShdw>
                </a:effectLst>
                <a:latin typeface="Segoe UI" panose="020B0502040204020203" pitchFamily="34" charset="0"/>
              </a:rPr>
              <a:t>financed</a:t>
            </a:r>
            <a:endPar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endParaRPr>
          </a:p>
          <a:p>
            <a:pPr algn="ctr"/>
            <a:r>
              <a:rPr lang="hr-HR" sz="800" dirty="0" err="1" smtClean="0">
                <a:solidFill>
                  <a:schemeClr val="bg1"/>
                </a:solidFill>
                <a:effectLst>
                  <a:outerShdw blurRad="38100" dist="38100" dir="2700000" algn="tl">
                    <a:srgbClr val="000000">
                      <a:alpha val="43137"/>
                    </a:srgbClr>
                  </a:outerShdw>
                </a:effectLst>
                <a:latin typeface="Segoe UI" panose="020B0502040204020203" pitchFamily="34" charset="0"/>
              </a:rPr>
              <a:t>by</a:t>
            </a:r>
            <a:r>
              <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rPr>
              <a:t> European Union</a:t>
            </a:r>
            <a:endParaRPr lang="hr-HR" sz="800" dirty="0">
              <a:solidFill>
                <a:schemeClr val="bg1"/>
              </a:solidFill>
              <a:effectLst>
                <a:outerShdw blurRad="38100" dist="38100" dir="2700000" algn="tl">
                  <a:srgbClr val="000000">
                    <a:alpha val="43137"/>
                  </a:srgbClr>
                </a:outerShdw>
              </a:effectLst>
              <a:latin typeface="Segoe UI" panose="020B0502040204020203" pitchFamily="34" charset="0"/>
            </a:endParaRPr>
          </a:p>
        </p:txBody>
      </p:sp>
      <p:grpSp>
        <p:nvGrpSpPr>
          <p:cNvPr id="14" name="Group 13"/>
          <p:cNvGrpSpPr/>
          <p:nvPr userDrawn="1"/>
        </p:nvGrpSpPr>
        <p:grpSpPr>
          <a:xfrm>
            <a:off x="7641422" y="110693"/>
            <a:ext cx="1331590" cy="507832"/>
            <a:chOff x="7641422" y="110693"/>
            <a:chExt cx="1331590" cy="507832"/>
          </a:xfrm>
        </p:grpSpPr>
        <p:sp>
          <p:nvSpPr>
            <p:cNvPr id="15" name="TextBox 14"/>
            <p:cNvSpPr txBox="1"/>
            <p:nvPr userDrawn="1"/>
          </p:nvSpPr>
          <p:spPr>
            <a:xfrm>
              <a:off x="7641422" y="110693"/>
              <a:ext cx="1289135" cy="276999"/>
            </a:xfrm>
            <a:prstGeom prst="rect">
              <a:avLst/>
            </a:prstGeom>
            <a:noFill/>
          </p:spPr>
          <p:txBody>
            <a:bodyPr wrap="none" rtlCol="0">
              <a:spAutoFit/>
            </a:bodyPr>
            <a:lstStyle/>
            <a:p>
              <a:r>
                <a:rPr lang="hr-HR" sz="1200" b="0" dirty="0" err="1" smtClean="0">
                  <a:effectLst>
                    <a:outerShdw blurRad="38100" dist="38100" dir="2700000" algn="tl">
                      <a:srgbClr val="000000">
                        <a:alpha val="43137"/>
                      </a:srgbClr>
                    </a:outerShdw>
                  </a:effectLst>
                  <a:latin typeface="Franklin Gothic Heavy" panose="020B0903020102020204" pitchFamily="34" charset="0"/>
                </a:rPr>
                <a:t>eSkills</a:t>
              </a:r>
              <a:r>
                <a:rPr lang="hr-HR" sz="1200" b="0" dirty="0" smtClean="0">
                  <a:effectLst>
                    <a:outerShdw blurRad="38100" dist="38100" dir="2700000" algn="tl">
                      <a:srgbClr val="000000">
                        <a:alpha val="43137"/>
                      </a:srgbClr>
                    </a:outerShdw>
                  </a:effectLst>
                  <a:latin typeface="Franklin Gothic Heavy" panose="020B0903020102020204" pitchFamily="34" charset="0"/>
                </a:rPr>
                <a:t> for </a:t>
              </a:r>
              <a:r>
                <a:rPr lang="hr-HR" sz="1200" b="0" dirty="0" err="1" smtClean="0">
                  <a:effectLst>
                    <a:outerShdw blurRad="38100" dist="38100" dir="2700000" algn="tl">
                      <a:srgbClr val="000000">
                        <a:alpha val="43137"/>
                      </a:srgbClr>
                    </a:outerShdw>
                  </a:effectLst>
                  <a:latin typeface="Franklin Gothic Heavy" panose="020B0903020102020204" pitchFamily="34" charset="0"/>
                </a:rPr>
                <a:t>Jobs</a:t>
              </a:r>
              <a:endParaRPr lang="hr-HR" sz="1200" b="0" dirty="0" smtClean="0">
                <a:effectLst>
                  <a:outerShdw blurRad="38100" dist="38100" dir="2700000" algn="tl">
                    <a:srgbClr val="000000">
                      <a:alpha val="43137"/>
                    </a:srgbClr>
                  </a:outerShdw>
                </a:effectLst>
                <a:latin typeface="Franklin Gothic Heavy" panose="020B0903020102020204" pitchFamily="34" charset="0"/>
              </a:endParaRPr>
            </a:p>
          </p:txBody>
        </p:sp>
        <p:sp>
          <p:nvSpPr>
            <p:cNvPr id="16" name="TextBox 15"/>
            <p:cNvSpPr txBox="1"/>
            <p:nvPr userDrawn="1"/>
          </p:nvSpPr>
          <p:spPr>
            <a:xfrm>
              <a:off x="8320269" y="218415"/>
              <a:ext cx="652743" cy="40011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2000" dirty="0" smtClean="0">
                  <a:solidFill>
                    <a:schemeClr val="tx2">
                      <a:lumMod val="60000"/>
                      <a:lumOff val="40000"/>
                    </a:schemeClr>
                  </a:solidFill>
                  <a:effectLst>
                    <a:outerShdw blurRad="38100" dist="38100" dir="2700000" algn="tl">
                      <a:srgbClr val="000000">
                        <a:alpha val="43137"/>
                      </a:srgbClr>
                    </a:outerShdw>
                  </a:effectLst>
                  <a:latin typeface="Arial Narrow" panose="020B0606020202030204" pitchFamily="34" charset="0"/>
                </a:rPr>
                <a:t>2014</a:t>
              </a:r>
            </a:p>
          </p:txBody>
        </p:sp>
      </p:grpSp>
    </p:spTree>
    <p:extLst>
      <p:ext uri="{BB962C8B-B14F-4D97-AF65-F5344CB8AC3E}">
        <p14:creationId xmlns:p14="http://schemas.microsoft.com/office/powerpoint/2010/main" val="277758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0921" y="0"/>
            <a:ext cx="123081" cy="6858000"/>
          </a:xfrm>
          <a:prstGeom prst="rect">
            <a:avLst/>
          </a:prstGeom>
        </p:spPr>
      </p:pic>
      <p:sp>
        <p:nvSpPr>
          <p:cNvPr id="5" name="Title 1"/>
          <p:cNvSpPr>
            <a:spLocks noGrp="1"/>
          </p:cNvSpPr>
          <p:nvPr>
            <p:ph type="title"/>
          </p:nvPr>
        </p:nvSpPr>
        <p:spPr>
          <a:xfrm>
            <a:off x="1533648" y="318754"/>
            <a:ext cx="6569243" cy="738150"/>
          </a:xfrm>
          <a:prstGeom prst="rect">
            <a:avLst/>
          </a:prstGeom>
        </p:spPr>
        <p:txBody>
          <a:bodyPr/>
          <a:lstStyle>
            <a:lvl1pPr>
              <a:defRPr sz="3600">
                <a:solidFill>
                  <a:schemeClr val="tx1">
                    <a:lumMod val="85000"/>
                    <a:lumOff val="15000"/>
                  </a:schemeClr>
                </a:solidFill>
                <a:latin typeface="Segoe UI" panose="020B0502040204020203" pitchFamily="34" charset="0"/>
                <a:cs typeface="Segoe UI" panose="020B0502040204020203" pitchFamily="34" charset="0"/>
              </a:defRPr>
            </a:lvl1pPr>
          </a:lstStyle>
          <a:p>
            <a:r>
              <a:rPr lang="en-US" dirty="0" smtClean="0"/>
              <a:t>Click to edit Master title style</a:t>
            </a:r>
            <a:endParaRPr lang="hr-HR" dirty="0"/>
          </a:p>
        </p:txBody>
      </p:sp>
      <p:pic>
        <p:nvPicPr>
          <p:cNvPr id="6" name="Picture 2" descr="Normal reproduction in colou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490587" y="434105"/>
            <a:ext cx="408952" cy="2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51110" y="703919"/>
            <a:ext cx="1321980" cy="338554"/>
          </a:xfrm>
          <a:prstGeom prst="rect">
            <a:avLst/>
          </a:prstGeom>
          <a:noFill/>
        </p:spPr>
        <p:txBody>
          <a:bodyPr wrap="square" rtlCol="0">
            <a:spAutoFit/>
          </a:bodyPr>
          <a:lstStyle/>
          <a:p>
            <a:pPr algn="ctr"/>
            <a:r>
              <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rPr>
              <a:t>This project is </a:t>
            </a:r>
            <a:r>
              <a:rPr lang="hr-HR" sz="800" dirty="0" err="1" smtClean="0">
                <a:solidFill>
                  <a:schemeClr val="bg1"/>
                </a:solidFill>
                <a:effectLst>
                  <a:outerShdw blurRad="38100" dist="38100" dir="2700000" algn="tl">
                    <a:srgbClr val="000000">
                      <a:alpha val="43137"/>
                    </a:srgbClr>
                  </a:outerShdw>
                </a:effectLst>
                <a:latin typeface="Segoe UI" panose="020B0502040204020203" pitchFamily="34" charset="0"/>
              </a:rPr>
              <a:t>financed</a:t>
            </a:r>
            <a:endPar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endParaRPr>
          </a:p>
          <a:p>
            <a:pPr algn="ctr"/>
            <a:r>
              <a:rPr lang="hr-HR" sz="800" dirty="0" err="1" smtClean="0">
                <a:solidFill>
                  <a:schemeClr val="bg1"/>
                </a:solidFill>
                <a:effectLst>
                  <a:outerShdw blurRad="38100" dist="38100" dir="2700000" algn="tl">
                    <a:srgbClr val="000000">
                      <a:alpha val="43137"/>
                    </a:srgbClr>
                  </a:outerShdw>
                </a:effectLst>
                <a:latin typeface="Segoe UI" panose="020B0502040204020203" pitchFamily="34" charset="0"/>
              </a:rPr>
              <a:t>by</a:t>
            </a:r>
            <a:r>
              <a:rPr lang="hr-HR" sz="800" dirty="0" smtClean="0">
                <a:solidFill>
                  <a:schemeClr val="bg1"/>
                </a:solidFill>
                <a:effectLst>
                  <a:outerShdw blurRad="38100" dist="38100" dir="2700000" algn="tl">
                    <a:srgbClr val="000000">
                      <a:alpha val="43137"/>
                    </a:srgbClr>
                  </a:outerShdw>
                </a:effectLst>
                <a:latin typeface="Segoe UI" panose="020B0502040204020203" pitchFamily="34" charset="0"/>
              </a:rPr>
              <a:t> European Union</a:t>
            </a:r>
            <a:endParaRPr lang="hr-HR" sz="800" dirty="0">
              <a:solidFill>
                <a:schemeClr val="bg1"/>
              </a:solidFill>
              <a:effectLst>
                <a:outerShdw blurRad="38100" dist="38100" dir="2700000" algn="tl">
                  <a:srgbClr val="000000">
                    <a:alpha val="43137"/>
                  </a:srgbClr>
                </a:outerShdw>
              </a:effectLst>
              <a:latin typeface="Segoe UI" panose="020B0502040204020203" pitchFamily="34" charset="0"/>
            </a:endParaRPr>
          </a:p>
        </p:txBody>
      </p:sp>
      <p:grpSp>
        <p:nvGrpSpPr>
          <p:cNvPr id="11" name="Group 10"/>
          <p:cNvGrpSpPr/>
          <p:nvPr userDrawn="1"/>
        </p:nvGrpSpPr>
        <p:grpSpPr>
          <a:xfrm>
            <a:off x="7641422" y="110693"/>
            <a:ext cx="1331590" cy="507832"/>
            <a:chOff x="7641422" y="110693"/>
            <a:chExt cx="1331590" cy="507832"/>
          </a:xfrm>
        </p:grpSpPr>
        <p:sp>
          <p:nvSpPr>
            <p:cNvPr id="12" name="TextBox 11"/>
            <p:cNvSpPr txBox="1"/>
            <p:nvPr userDrawn="1"/>
          </p:nvSpPr>
          <p:spPr>
            <a:xfrm>
              <a:off x="7641422" y="110693"/>
              <a:ext cx="1289135" cy="276999"/>
            </a:xfrm>
            <a:prstGeom prst="rect">
              <a:avLst/>
            </a:prstGeom>
            <a:noFill/>
          </p:spPr>
          <p:txBody>
            <a:bodyPr wrap="none" rtlCol="0">
              <a:spAutoFit/>
            </a:bodyPr>
            <a:lstStyle/>
            <a:p>
              <a:r>
                <a:rPr lang="hr-HR" sz="1200" b="0" dirty="0" err="1" smtClean="0">
                  <a:effectLst>
                    <a:outerShdw blurRad="38100" dist="38100" dir="2700000" algn="tl">
                      <a:srgbClr val="000000">
                        <a:alpha val="43137"/>
                      </a:srgbClr>
                    </a:outerShdw>
                  </a:effectLst>
                  <a:latin typeface="Franklin Gothic Heavy" panose="020B0903020102020204" pitchFamily="34" charset="0"/>
                </a:rPr>
                <a:t>eSkills</a:t>
              </a:r>
              <a:r>
                <a:rPr lang="hr-HR" sz="1200" b="0" dirty="0" smtClean="0">
                  <a:effectLst>
                    <a:outerShdw blurRad="38100" dist="38100" dir="2700000" algn="tl">
                      <a:srgbClr val="000000">
                        <a:alpha val="43137"/>
                      </a:srgbClr>
                    </a:outerShdw>
                  </a:effectLst>
                  <a:latin typeface="Franklin Gothic Heavy" panose="020B0903020102020204" pitchFamily="34" charset="0"/>
                </a:rPr>
                <a:t> for </a:t>
              </a:r>
              <a:r>
                <a:rPr lang="hr-HR" sz="1200" b="0" dirty="0" err="1" smtClean="0">
                  <a:effectLst>
                    <a:outerShdw blurRad="38100" dist="38100" dir="2700000" algn="tl">
                      <a:srgbClr val="000000">
                        <a:alpha val="43137"/>
                      </a:srgbClr>
                    </a:outerShdw>
                  </a:effectLst>
                  <a:latin typeface="Franklin Gothic Heavy" panose="020B0903020102020204" pitchFamily="34" charset="0"/>
                </a:rPr>
                <a:t>Jobs</a:t>
              </a:r>
              <a:endParaRPr lang="hr-HR" sz="1200" b="0" dirty="0" smtClean="0">
                <a:effectLst>
                  <a:outerShdw blurRad="38100" dist="38100" dir="2700000" algn="tl">
                    <a:srgbClr val="000000">
                      <a:alpha val="43137"/>
                    </a:srgbClr>
                  </a:outerShdw>
                </a:effectLst>
                <a:latin typeface="Franklin Gothic Heavy" panose="020B0903020102020204" pitchFamily="34" charset="0"/>
              </a:endParaRPr>
            </a:p>
          </p:txBody>
        </p:sp>
        <p:sp>
          <p:nvSpPr>
            <p:cNvPr id="13" name="TextBox 12"/>
            <p:cNvSpPr txBox="1"/>
            <p:nvPr userDrawn="1"/>
          </p:nvSpPr>
          <p:spPr>
            <a:xfrm>
              <a:off x="8320269" y="218415"/>
              <a:ext cx="652743" cy="40011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2000" dirty="0" smtClean="0">
                  <a:solidFill>
                    <a:schemeClr val="tx2">
                      <a:lumMod val="60000"/>
                      <a:lumOff val="40000"/>
                    </a:schemeClr>
                  </a:solidFill>
                  <a:effectLst>
                    <a:outerShdw blurRad="38100" dist="38100" dir="2700000" algn="tl">
                      <a:srgbClr val="000000">
                        <a:alpha val="43137"/>
                      </a:srgbClr>
                    </a:outerShdw>
                  </a:effectLst>
                  <a:latin typeface="Arial Narrow" panose="020B0606020202030204" pitchFamily="34" charset="0"/>
                </a:rPr>
                <a:t>2014</a:t>
              </a:r>
            </a:p>
          </p:txBody>
        </p:sp>
      </p:grpSp>
    </p:spTree>
    <p:extLst>
      <p:ext uri="{BB962C8B-B14F-4D97-AF65-F5344CB8AC3E}">
        <p14:creationId xmlns:p14="http://schemas.microsoft.com/office/powerpoint/2010/main" val="238521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hr-HR"/>
          </a:p>
        </p:txBody>
      </p:sp>
      <p:sp>
        <p:nvSpPr>
          <p:cNvPr id="3" name="Content Placeholder 2"/>
          <p:cNvSpPr>
            <a:spLocks noGrp="1"/>
          </p:cNvSpPr>
          <p:nvPr>
            <p:ph sz="half" idx="1"/>
          </p:nvPr>
        </p:nvSpPr>
        <p:spPr>
          <a:xfrm>
            <a:off x="457200" y="1600201"/>
            <a:ext cx="4038600" cy="3989040"/>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1"/>
            <a:ext cx="4038600" cy="3989040"/>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14816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hr-HR"/>
          </a:p>
        </p:txBody>
      </p:sp>
    </p:spTree>
    <p:extLst>
      <p:ext uri="{BB962C8B-B14F-4D97-AF65-F5344CB8AC3E}">
        <p14:creationId xmlns:p14="http://schemas.microsoft.com/office/powerpoint/2010/main" val="151462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F9AB24-4302-4A5D-B185-22B18A987748}" type="datetime1">
              <a:rPr lang="hr-HR">
                <a:solidFill>
                  <a:prstClr val="black">
                    <a:tint val="75000"/>
                  </a:prstClr>
                </a:solidFill>
              </a:rPr>
              <a:pPr>
                <a:def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7BBF71-CFE2-4C9E-927B-6728A6235F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378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D0CEFD-8C48-40D9-8F9A-85A8E9C6FD9F}" type="datetime1">
              <a:rPr lang="hr-HR">
                <a:solidFill>
                  <a:prstClr val="black">
                    <a:tint val="75000"/>
                  </a:prstClr>
                </a:solidFill>
              </a:rPr>
              <a:pPr>
                <a:def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0EF610-F3EF-43E7-82D6-2DFF4FEA9D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856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A36BA2-7BED-41B6-B2F7-574F475F372D}" type="datetime1">
              <a:rPr lang="hr-HR">
                <a:solidFill>
                  <a:prstClr val="black">
                    <a:tint val="75000"/>
                  </a:prstClr>
                </a:solidFill>
              </a:rPr>
              <a:pPr>
                <a:defRPr/>
              </a:pPr>
              <a:t>12.12.2013.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34036C-D699-4D1D-973F-E9B63FEFB4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680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http://europa.eu/abc/symbols/emblem/images/flag_1.gif"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Normal reproduction in colour"/>
          <p:cNvPicPr>
            <a:picLocks noChangeAspect="1" noChangeArrowheads="1"/>
          </p:cNvPicPr>
          <p:nvPr userDrawn="1"/>
        </p:nvPicPr>
        <p:blipFill>
          <a:blip r:embed="rId8" r:link="rId9">
            <a:extLst>
              <a:ext uri="{28A0092B-C50C-407E-A947-70E740481C1C}">
                <a14:useLocalDpi xmlns:a14="http://schemas.microsoft.com/office/drawing/2010/main" val="0"/>
              </a:ext>
            </a:extLst>
          </a:blip>
          <a:srcRect/>
          <a:stretch>
            <a:fillRect/>
          </a:stretch>
        </p:blipFill>
        <p:spPr bwMode="auto">
          <a:xfrm>
            <a:off x="268288" y="6154738"/>
            <a:ext cx="8001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29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FFE1104-3F4E-4465-8543-B757B36CA671}" type="datetime1">
              <a:rPr lang="hr-HR">
                <a:solidFill>
                  <a:prstClr val="black">
                    <a:tint val="75000"/>
                  </a:prstClr>
                </a:solidFill>
              </a:rPr>
              <a:pPr>
                <a:defRPr/>
              </a:pPr>
              <a:t>12.12.2013.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E4BB26-ED69-4FC1-9878-878DE9FF05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89636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srednja.hr/"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srednja.hr/"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Microsoft_Excel_97-2003_Worksheet1.xls"/><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Razvoj digitalnih radnih mjesta</a:t>
            </a: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95" y="1519730"/>
            <a:ext cx="75628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01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a:t>
            </a:r>
            <a:r>
              <a:rPr lang="en-GB" b="1" dirty="0"/>
              <a:t>New Opportunities</a:t>
            </a:r>
            <a:r>
              <a:rPr lang="hr-HR" b="1" dirty="0"/>
              <a:t> </a:t>
            </a:r>
            <a:r>
              <a:rPr lang="en-GB" b="1" dirty="0"/>
              <a:t>– entrepreneurial </a:t>
            </a:r>
            <a:r>
              <a:rPr lang="en-GB" b="1" dirty="0" err="1" smtClean="0"/>
              <a:t>eSkills</a:t>
            </a:r>
            <a:r>
              <a:rPr lang="en-GB" b="1" dirty="0" smtClean="0"/>
              <a:t>“</a:t>
            </a:r>
            <a:endParaRPr lang="hr-HR" b="1" dirty="0" smtClean="0"/>
          </a:p>
          <a:p>
            <a:pPr marL="0" indent="0">
              <a:buNone/>
            </a:pPr>
            <a:endParaRPr lang="hr-HR" b="1" dirty="0" smtClean="0"/>
          </a:p>
          <a:p>
            <a:pPr marL="0" indent="0">
              <a:buNone/>
            </a:pPr>
            <a:r>
              <a:rPr lang="hr-HR" b="1" dirty="0" smtClean="0"/>
              <a:t>Partner:</a:t>
            </a:r>
          </a:p>
          <a:p>
            <a:pPr marL="0" indent="0">
              <a:buNone/>
            </a:pPr>
            <a:r>
              <a:rPr lang="hr-HR" dirty="0" err="1"/>
              <a:t>Croatian</a:t>
            </a:r>
            <a:r>
              <a:rPr lang="hr-HR" dirty="0"/>
              <a:t> </a:t>
            </a:r>
            <a:r>
              <a:rPr lang="hr-HR" dirty="0" err="1"/>
              <a:t>Independent</a:t>
            </a:r>
            <a:r>
              <a:rPr lang="hr-HR" dirty="0"/>
              <a:t> </a:t>
            </a:r>
            <a:r>
              <a:rPr lang="hr-HR" dirty="0" err="1"/>
              <a:t>Software</a:t>
            </a:r>
            <a:r>
              <a:rPr lang="hr-HR" dirty="0"/>
              <a:t> </a:t>
            </a:r>
            <a:r>
              <a:rPr lang="hr-HR" dirty="0" err="1"/>
              <a:t>Exporter</a:t>
            </a:r>
            <a:r>
              <a:rPr lang="hr-HR" dirty="0"/>
              <a:t>’s </a:t>
            </a:r>
            <a:r>
              <a:rPr lang="hr-HR" dirty="0" err="1" smtClean="0"/>
              <a:t>Association</a:t>
            </a:r>
            <a:r>
              <a:rPr lang="hr-HR" dirty="0" smtClean="0"/>
              <a:t> (</a:t>
            </a:r>
            <a:r>
              <a:rPr lang="hr-HR" dirty="0" err="1" smtClean="0"/>
              <a:t>CISEx</a:t>
            </a:r>
            <a:r>
              <a:rPr lang="hr-HR" dirty="0" smtClean="0"/>
              <a:t>)</a:t>
            </a:r>
          </a:p>
          <a:p>
            <a:pPr marL="0" indent="0">
              <a:buNone/>
            </a:pPr>
            <a:endParaRPr lang="hr-HR" b="1" dirty="0" smtClean="0"/>
          </a:p>
          <a:p>
            <a:pPr marL="0" indent="0">
              <a:buNone/>
            </a:pPr>
            <a:r>
              <a:rPr lang="hr-HR" b="1" dirty="0" smtClean="0"/>
              <a:t>Target:</a:t>
            </a:r>
          </a:p>
          <a:p>
            <a:pPr marL="0" indent="0">
              <a:buNone/>
            </a:pPr>
            <a:r>
              <a:rPr lang="hr-HR" dirty="0" smtClean="0"/>
              <a:t>Y</a:t>
            </a:r>
            <a:r>
              <a:rPr lang="en-GB" dirty="0" err="1" smtClean="0"/>
              <a:t>oung</a:t>
            </a:r>
            <a:r>
              <a:rPr lang="en-GB" dirty="0" smtClean="0"/>
              <a:t> </a:t>
            </a:r>
            <a:r>
              <a:rPr lang="en-GB" dirty="0"/>
              <a:t>people, </a:t>
            </a:r>
            <a:r>
              <a:rPr lang="hr-HR" dirty="0" smtClean="0"/>
              <a:t>SME, </a:t>
            </a:r>
            <a:r>
              <a:rPr lang="en-GB" dirty="0" smtClean="0"/>
              <a:t>job changers</a:t>
            </a:r>
            <a:r>
              <a:rPr lang="hr-HR" dirty="0" smtClean="0"/>
              <a:t>, </a:t>
            </a:r>
            <a:r>
              <a:rPr lang="hr-HR" dirty="0" err="1" smtClean="0"/>
              <a:t>students</a:t>
            </a:r>
            <a:endParaRPr lang="hr-HR" dirty="0"/>
          </a:p>
        </p:txBody>
      </p:sp>
      <p:sp>
        <p:nvSpPr>
          <p:cNvPr id="3" name="Content Placeholder 2"/>
          <p:cNvSpPr>
            <a:spLocks noGrp="1"/>
          </p:cNvSpPr>
          <p:nvPr>
            <p:ph idx="10"/>
          </p:nvPr>
        </p:nvSpPr>
        <p:spPr/>
        <p:txBody>
          <a:bodyPr/>
          <a:lstStyle/>
          <a:p>
            <a:pPr marL="0" indent="0">
              <a:buNone/>
            </a:pPr>
            <a:r>
              <a:rPr lang="hr-HR" sz="1600" dirty="0" smtClean="0"/>
              <a:t>S</a:t>
            </a:r>
            <a:r>
              <a:rPr lang="en-GB" sz="1600" dirty="0" err="1" smtClean="0"/>
              <a:t>uccessful</a:t>
            </a:r>
            <a:r>
              <a:rPr lang="en-GB" sz="1600" dirty="0" smtClean="0"/>
              <a:t> </a:t>
            </a:r>
            <a:r>
              <a:rPr lang="en-GB" sz="1600" dirty="0"/>
              <a:t>IT entrepreneurs </a:t>
            </a:r>
            <a:r>
              <a:rPr lang="hr-HR" sz="1600" dirty="0" err="1" smtClean="0"/>
              <a:t>revealing</a:t>
            </a:r>
            <a:r>
              <a:rPr lang="hr-HR" sz="1600" dirty="0" smtClean="0"/>
              <a:t> </a:t>
            </a:r>
            <a:r>
              <a:rPr lang="hr-HR" sz="1600" dirty="0" err="1" smtClean="0"/>
              <a:t>secrets</a:t>
            </a:r>
            <a:r>
              <a:rPr lang="hr-HR" sz="1600" dirty="0" smtClean="0"/>
              <a:t> on how to:</a:t>
            </a:r>
            <a:endParaRPr lang="hr-HR" sz="1600" dirty="0"/>
          </a:p>
          <a:p>
            <a:r>
              <a:rPr lang="en-GB" sz="1600" dirty="0" smtClean="0"/>
              <a:t>implement </a:t>
            </a:r>
            <a:r>
              <a:rPr lang="en-GB" sz="1600" dirty="0"/>
              <a:t>IT technology to improve business processes i.e. how to prepare functional specifications for future IT platforms</a:t>
            </a:r>
            <a:endParaRPr lang="hr-HR" sz="1600" dirty="0"/>
          </a:p>
          <a:p>
            <a:r>
              <a:rPr lang="en-GB" sz="1600" dirty="0" smtClean="0"/>
              <a:t>use </a:t>
            </a:r>
            <a:r>
              <a:rPr lang="en-GB" sz="1600" dirty="0"/>
              <a:t>global web channels for distributing products, goods and services throughout the global networks</a:t>
            </a:r>
            <a:endParaRPr lang="hr-HR" sz="1600" dirty="0"/>
          </a:p>
          <a:p>
            <a:r>
              <a:rPr lang="en-GB" sz="1600" dirty="0" smtClean="0"/>
              <a:t>take </a:t>
            </a:r>
            <a:r>
              <a:rPr lang="en-GB" sz="1600" dirty="0"/>
              <a:t>part in free-lance IT projects and gain valuable experience through job networks</a:t>
            </a:r>
            <a:endParaRPr lang="hr-HR" sz="1600" dirty="0"/>
          </a:p>
          <a:p>
            <a:r>
              <a:rPr lang="en-GB" sz="1600" dirty="0" smtClean="0"/>
              <a:t>use </a:t>
            </a:r>
            <a:r>
              <a:rPr lang="en-GB" sz="1600" dirty="0"/>
              <a:t>on line marketing and promotion in different branches through global </a:t>
            </a:r>
            <a:r>
              <a:rPr lang="en-GB" sz="1600" dirty="0" err="1"/>
              <a:t>netowrks</a:t>
            </a:r>
            <a:r>
              <a:rPr lang="en-GB" sz="1600" dirty="0"/>
              <a:t>: Google, Facebook, Booking, </a:t>
            </a:r>
            <a:r>
              <a:rPr lang="en-GB" sz="1600" dirty="0" err="1"/>
              <a:t>TripAdvisor</a:t>
            </a:r>
            <a:r>
              <a:rPr lang="en-GB" sz="1600" dirty="0"/>
              <a:t>… (since Croatia is strongly oriented towards tourism)</a:t>
            </a:r>
            <a:endParaRPr lang="hr-HR" sz="1600" dirty="0"/>
          </a:p>
          <a:p>
            <a:r>
              <a:rPr lang="hr-HR" sz="1600" dirty="0" err="1" smtClean="0"/>
              <a:t>recognize</a:t>
            </a:r>
            <a:r>
              <a:rPr lang="hr-HR" sz="1600" dirty="0" smtClean="0"/>
              <a:t> </a:t>
            </a:r>
            <a:r>
              <a:rPr lang="en-GB" sz="1600" dirty="0" smtClean="0"/>
              <a:t>global </a:t>
            </a:r>
            <a:r>
              <a:rPr lang="en-GB" sz="1600" dirty="0"/>
              <a:t>opportunities to kick start </a:t>
            </a:r>
            <a:r>
              <a:rPr lang="en-GB" sz="1600" dirty="0" smtClean="0"/>
              <a:t>own </a:t>
            </a:r>
            <a:r>
              <a:rPr lang="en-GB" sz="1600" dirty="0"/>
              <a:t>IT job / start-up</a:t>
            </a:r>
            <a:endParaRPr lang="hr-HR" sz="1600" dirty="0"/>
          </a:p>
          <a:p>
            <a:pPr marL="0" indent="0">
              <a:buNone/>
            </a:pPr>
            <a:endParaRPr lang="hr-HR" sz="1600" dirty="0"/>
          </a:p>
        </p:txBody>
      </p:sp>
      <p:sp>
        <p:nvSpPr>
          <p:cNvPr id="4" name="Title 3"/>
          <p:cNvSpPr>
            <a:spLocks noGrp="1"/>
          </p:cNvSpPr>
          <p:nvPr>
            <p:ph type="title"/>
          </p:nvPr>
        </p:nvSpPr>
        <p:spPr/>
        <p:txBody>
          <a:bodyPr/>
          <a:lstStyle/>
          <a:p>
            <a:r>
              <a:rPr lang="hr-HR" dirty="0" err="1" smtClean="0"/>
              <a:t>Activities</a:t>
            </a:r>
            <a:endParaRPr lang="hr-HR" dirty="0"/>
          </a:p>
        </p:txBody>
      </p:sp>
    </p:spTree>
    <p:extLst>
      <p:ext uri="{BB962C8B-B14F-4D97-AF65-F5344CB8AC3E}">
        <p14:creationId xmlns:p14="http://schemas.microsoft.com/office/powerpoint/2010/main" val="419170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Conference „</a:t>
            </a:r>
            <a:r>
              <a:rPr lang="en-GB" b="1" dirty="0" smtClean="0"/>
              <a:t>I</a:t>
            </a:r>
            <a:r>
              <a:rPr lang="hr-HR" b="1" dirty="0" smtClean="0"/>
              <a:t>C</a:t>
            </a:r>
            <a:r>
              <a:rPr lang="en-GB" b="1" dirty="0" smtClean="0"/>
              <a:t>T </a:t>
            </a:r>
            <a:r>
              <a:rPr lang="en-GB" b="1" dirty="0"/>
              <a:t>employment needs – research and predictions for 2014</a:t>
            </a:r>
            <a:r>
              <a:rPr lang="en-GB" b="1" dirty="0" smtClean="0"/>
              <a:t>”</a:t>
            </a:r>
            <a:endParaRPr lang="hr-HR" b="1" dirty="0" smtClean="0"/>
          </a:p>
          <a:p>
            <a:pPr marL="0" indent="0">
              <a:buNone/>
            </a:pPr>
            <a:endParaRPr lang="hr-HR" b="1" dirty="0"/>
          </a:p>
          <a:p>
            <a:pPr marL="0" indent="0">
              <a:buNone/>
            </a:pPr>
            <a:r>
              <a:rPr lang="hr-HR" b="1" dirty="0" smtClean="0"/>
              <a:t>Partners: </a:t>
            </a:r>
            <a:r>
              <a:rPr lang="en-US" dirty="0"/>
              <a:t>Croatian Employers</a:t>
            </a:r>
            <a:r>
              <a:rPr lang="hr-HR" dirty="0"/>
              <a:t>’</a:t>
            </a:r>
            <a:r>
              <a:rPr lang="en-US" dirty="0"/>
              <a:t> </a:t>
            </a:r>
            <a:r>
              <a:rPr lang="en-US" dirty="0" smtClean="0"/>
              <a:t>Association</a:t>
            </a:r>
            <a:r>
              <a:rPr lang="hr-HR" dirty="0" smtClean="0"/>
              <a:t>, </a:t>
            </a:r>
            <a:r>
              <a:rPr lang="en-US" dirty="0" smtClean="0"/>
              <a:t>Croatian </a:t>
            </a:r>
            <a:r>
              <a:rPr lang="en-US" dirty="0"/>
              <a:t>Chamber of Economy, </a:t>
            </a:r>
            <a:r>
              <a:rPr lang="en-US" dirty="0" smtClean="0"/>
              <a:t>Croatian Independent Software Exporters, </a:t>
            </a:r>
            <a:endParaRPr lang="hr-HR" dirty="0"/>
          </a:p>
          <a:p>
            <a:pPr marL="0" indent="0">
              <a:buNone/>
            </a:pPr>
            <a:r>
              <a:rPr lang="hr-HR" b="1" dirty="0" smtClean="0"/>
              <a:t>Target: </a:t>
            </a:r>
            <a:r>
              <a:rPr lang="hr-HR" dirty="0" smtClean="0"/>
              <a:t>e</a:t>
            </a:r>
            <a:r>
              <a:rPr lang="en-US" dirty="0" err="1" smtClean="0"/>
              <a:t>nterprises</a:t>
            </a:r>
            <a:r>
              <a:rPr lang="en-US" dirty="0"/>
              <a:t>, </a:t>
            </a:r>
            <a:r>
              <a:rPr lang="en-US" dirty="0" smtClean="0"/>
              <a:t>ICT practitioners</a:t>
            </a:r>
            <a:r>
              <a:rPr lang="hr-HR" dirty="0" smtClean="0"/>
              <a:t>, y</a:t>
            </a:r>
            <a:r>
              <a:rPr lang="en-US" dirty="0" err="1" smtClean="0"/>
              <a:t>oung</a:t>
            </a:r>
            <a:r>
              <a:rPr lang="en-US" dirty="0" smtClean="0"/>
              <a:t> people</a:t>
            </a:r>
            <a:r>
              <a:rPr lang="hr-HR" dirty="0" smtClean="0"/>
              <a:t>, p</a:t>
            </a:r>
            <a:r>
              <a:rPr lang="en-US" dirty="0" err="1" smtClean="0"/>
              <a:t>olicy</a:t>
            </a:r>
            <a:r>
              <a:rPr lang="en-US" dirty="0" smtClean="0"/>
              <a:t> </a:t>
            </a:r>
            <a:r>
              <a:rPr lang="en-US" dirty="0"/>
              <a:t>makers</a:t>
            </a:r>
          </a:p>
          <a:p>
            <a:pPr marL="0" indent="0">
              <a:buNone/>
            </a:pPr>
            <a:endParaRPr lang="hr-HR" dirty="0"/>
          </a:p>
        </p:txBody>
      </p:sp>
      <p:sp>
        <p:nvSpPr>
          <p:cNvPr id="3" name="Content Placeholder 2"/>
          <p:cNvSpPr>
            <a:spLocks noGrp="1"/>
          </p:cNvSpPr>
          <p:nvPr>
            <p:ph idx="10"/>
          </p:nvPr>
        </p:nvSpPr>
        <p:spPr/>
        <p:txBody>
          <a:bodyPr/>
          <a:lstStyle/>
          <a:p>
            <a:r>
              <a:rPr lang="en-US" sz="1600" dirty="0" smtClean="0"/>
              <a:t>conference </a:t>
            </a:r>
            <a:r>
              <a:rPr lang="en-US" sz="1600" dirty="0"/>
              <a:t>will present the </a:t>
            </a:r>
            <a:r>
              <a:rPr lang="hr-HR" sz="1600" dirty="0" err="1" smtClean="0"/>
              <a:t>annual</a:t>
            </a:r>
            <a:r>
              <a:rPr lang="hr-HR" sz="1600" dirty="0" smtClean="0"/>
              <a:t> </a:t>
            </a:r>
            <a:r>
              <a:rPr lang="en-US" sz="1600" dirty="0" smtClean="0"/>
              <a:t>results </a:t>
            </a:r>
            <a:r>
              <a:rPr lang="en-US" sz="1600" dirty="0"/>
              <a:t>of research on the recruitment </a:t>
            </a:r>
            <a:r>
              <a:rPr lang="en-US" sz="1600" dirty="0" smtClean="0"/>
              <a:t>of </a:t>
            </a:r>
            <a:r>
              <a:rPr lang="en-US" sz="1600" dirty="0"/>
              <a:t>IT professionals </a:t>
            </a:r>
            <a:endParaRPr lang="hr-HR" sz="1600" dirty="0" smtClean="0"/>
          </a:p>
          <a:p>
            <a:r>
              <a:rPr lang="en-US" sz="1600" dirty="0" smtClean="0"/>
              <a:t>study </a:t>
            </a:r>
            <a:r>
              <a:rPr lang="en-US" sz="1600" dirty="0"/>
              <a:t>will </a:t>
            </a:r>
            <a:r>
              <a:rPr lang="en-US" sz="1600" dirty="0" smtClean="0"/>
              <a:t>include </a:t>
            </a:r>
            <a:r>
              <a:rPr lang="en-US" sz="1600" dirty="0"/>
              <a:t>more than 450 companies that employ </a:t>
            </a:r>
            <a:r>
              <a:rPr lang="hr-HR" sz="1600" dirty="0" smtClean="0"/>
              <a:t>most </a:t>
            </a:r>
            <a:r>
              <a:rPr lang="hr-HR" sz="1600" dirty="0" err="1" smtClean="0"/>
              <a:t>of</a:t>
            </a:r>
            <a:r>
              <a:rPr lang="hr-HR" sz="1600" dirty="0" smtClean="0"/>
              <a:t> </a:t>
            </a:r>
            <a:r>
              <a:rPr lang="hr-HR" sz="1600" dirty="0" err="1" smtClean="0"/>
              <a:t>the</a:t>
            </a:r>
            <a:r>
              <a:rPr lang="hr-HR" sz="1600" dirty="0" smtClean="0"/>
              <a:t> </a:t>
            </a:r>
            <a:r>
              <a:rPr lang="en-US" sz="1600" dirty="0" smtClean="0"/>
              <a:t>IT specialists</a:t>
            </a:r>
            <a:r>
              <a:rPr lang="hr-HR" sz="1600" dirty="0" smtClean="0"/>
              <a:t> </a:t>
            </a:r>
            <a:r>
              <a:rPr lang="hr-HR" sz="1600" dirty="0" err="1" smtClean="0"/>
              <a:t>in</a:t>
            </a:r>
            <a:r>
              <a:rPr lang="hr-HR" sz="1600" dirty="0" smtClean="0"/>
              <a:t> Croatia</a:t>
            </a:r>
            <a:r>
              <a:rPr lang="en-US" sz="1600" dirty="0" smtClean="0"/>
              <a:t> </a:t>
            </a:r>
            <a:endParaRPr lang="hr-HR" sz="1600" dirty="0" smtClean="0"/>
          </a:p>
          <a:p>
            <a:r>
              <a:rPr lang="hr-HR" sz="1600" dirty="0" smtClean="0"/>
              <a:t>s</a:t>
            </a:r>
            <a:r>
              <a:rPr lang="en-US" sz="1600" dirty="0" err="1" smtClean="0"/>
              <a:t>tarting</a:t>
            </a:r>
            <a:r>
              <a:rPr lang="en-US" sz="1600" dirty="0" smtClean="0"/>
              <a:t> </a:t>
            </a:r>
            <a:r>
              <a:rPr lang="en-US" sz="1600" dirty="0"/>
              <a:t>point for </a:t>
            </a:r>
            <a:r>
              <a:rPr lang="en-US" sz="1600" dirty="0" smtClean="0"/>
              <a:t>the</a:t>
            </a:r>
            <a:r>
              <a:rPr lang="hr-HR" sz="1600" dirty="0" smtClean="0"/>
              <a:t> (re)</a:t>
            </a:r>
            <a:r>
              <a:rPr lang="en-US" sz="1600" dirty="0" smtClean="0"/>
              <a:t>development </a:t>
            </a:r>
            <a:r>
              <a:rPr lang="en-US" sz="1600" dirty="0"/>
              <a:t>of the curriculum at </a:t>
            </a:r>
            <a:r>
              <a:rPr lang="en-US" sz="1600" dirty="0" smtClean="0"/>
              <a:t>educational institutions</a:t>
            </a:r>
            <a:endParaRPr lang="hr-HR" sz="1600" dirty="0" smtClean="0"/>
          </a:p>
          <a:p>
            <a:r>
              <a:rPr lang="hr-HR" sz="1600" dirty="0" err="1" smtClean="0"/>
              <a:t>guidance</a:t>
            </a:r>
            <a:r>
              <a:rPr lang="hr-HR" sz="1600" dirty="0" smtClean="0"/>
              <a:t> </a:t>
            </a:r>
            <a:r>
              <a:rPr lang="hr-HR" sz="1600" dirty="0"/>
              <a:t>for </a:t>
            </a:r>
            <a:r>
              <a:rPr lang="hr-HR" sz="1600" dirty="0" err="1"/>
              <a:t>young</a:t>
            </a:r>
            <a:r>
              <a:rPr lang="hr-HR" sz="1600" dirty="0"/>
              <a:t> </a:t>
            </a:r>
            <a:r>
              <a:rPr lang="hr-HR" sz="1600" dirty="0" err="1"/>
              <a:t>people</a:t>
            </a:r>
            <a:r>
              <a:rPr lang="hr-HR" sz="1600" dirty="0"/>
              <a:t> </a:t>
            </a:r>
            <a:r>
              <a:rPr lang="hr-HR" sz="1600" dirty="0" err="1"/>
              <a:t>seeking</a:t>
            </a:r>
            <a:r>
              <a:rPr lang="hr-HR" sz="1600" dirty="0"/>
              <a:t> </a:t>
            </a:r>
            <a:r>
              <a:rPr lang="hr-HR" sz="1600" dirty="0" err="1"/>
              <a:t>career</a:t>
            </a:r>
            <a:r>
              <a:rPr lang="hr-HR" sz="1600" dirty="0"/>
              <a:t> </a:t>
            </a:r>
            <a:r>
              <a:rPr lang="hr-HR" sz="1600" dirty="0" err="1"/>
              <a:t>in</a:t>
            </a:r>
            <a:r>
              <a:rPr lang="hr-HR" sz="1600" dirty="0"/>
              <a:t> ICT </a:t>
            </a:r>
            <a:r>
              <a:rPr lang="hr-HR" sz="1600" dirty="0" err="1"/>
              <a:t>industry</a:t>
            </a:r>
            <a:endParaRPr lang="hr-HR" sz="1600" dirty="0"/>
          </a:p>
          <a:p>
            <a:r>
              <a:rPr lang="hr-HR" sz="1600" dirty="0" err="1" smtClean="0"/>
              <a:t>great</a:t>
            </a:r>
            <a:r>
              <a:rPr lang="hr-HR" sz="1600" dirty="0" smtClean="0"/>
              <a:t> </a:t>
            </a:r>
            <a:r>
              <a:rPr lang="en-US" sz="1600" dirty="0" smtClean="0"/>
              <a:t>feedback </a:t>
            </a:r>
            <a:r>
              <a:rPr lang="en-US" sz="1600" dirty="0"/>
              <a:t>for </a:t>
            </a:r>
            <a:r>
              <a:rPr lang="en-US" sz="1600" dirty="0" smtClean="0"/>
              <a:t>establish</a:t>
            </a:r>
            <a:r>
              <a:rPr lang="hr-HR" sz="1600" dirty="0" smtClean="0"/>
              <a:t>ing</a:t>
            </a:r>
            <a:r>
              <a:rPr lang="en-US" sz="1600" dirty="0" smtClean="0"/>
              <a:t> </a:t>
            </a:r>
            <a:r>
              <a:rPr lang="en-US" sz="1600" dirty="0"/>
              <a:t>procedures for accepting students to internships and thus enable their faster and better integration in the real </a:t>
            </a:r>
            <a:r>
              <a:rPr lang="en-US" sz="1600" dirty="0" smtClean="0"/>
              <a:t>sector</a:t>
            </a:r>
            <a:endParaRPr lang="hr-HR" sz="1600" dirty="0" smtClean="0"/>
          </a:p>
          <a:p>
            <a:r>
              <a:rPr lang="en-US" sz="1600" dirty="0" smtClean="0"/>
              <a:t>focus </a:t>
            </a:r>
            <a:r>
              <a:rPr lang="en-US" sz="1600" dirty="0"/>
              <a:t>on </a:t>
            </a:r>
            <a:r>
              <a:rPr lang="hr-HR" sz="1600" dirty="0" err="1" smtClean="0"/>
              <a:t>trends</a:t>
            </a:r>
            <a:r>
              <a:rPr lang="hr-HR" sz="1600" dirty="0" smtClean="0"/>
              <a:t> </a:t>
            </a:r>
            <a:r>
              <a:rPr lang="hr-HR" sz="1600" dirty="0" err="1" smtClean="0"/>
              <a:t>in</a:t>
            </a:r>
            <a:r>
              <a:rPr lang="hr-HR" sz="1600" dirty="0" smtClean="0"/>
              <a:t> </a:t>
            </a:r>
            <a:r>
              <a:rPr lang="hr-HR" sz="1600" dirty="0" err="1" smtClean="0"/>
              <a:t>employment</a:t>
            </a:r>
            <a:r>
              <a:rPr lang="hr-HR" sz="1600" dirty="0" smtClean="0"/>
              <a:t>, </a:t>
            </a:r>
            <a:r>
              <a:rPr lang="hr-HR" sz="1600" dirty="0" err="1" smtClean="0"/>
              <a:t>job</a:t>
            </a:r>
            <a:r>
              <a:rPr lang="hr-HR" sz="1600" dirty="0" smtClean="0"/>
              <a:t> </a:t>
            </a:r>
            <a:r>
              <a:rPr lang="hr-HR" sz="1600" dirty="0" err="1" smtClean="0"/>
              <a:t>positions</a:t>
            </a:r>
            <a:r>
              <a:rPr lang="hr-HR" sz="1600" dirty="0" smtClean="0"/>
              <a:t>, </a:t>
            </a:r>
            <a:r>
              <a:rPr lang="hr-HR" sz="1600" dirty="0" err="1" smtClean="0"/>
              <a:t>technologies</a:t>
            </a:r>
            <a:r>
              <a:rPr lang="hr-HR" sz="1600" dirty="0" smtClean="0"/>
              <a:t>, </a:t>
            </a:r>
            <a:r>
              <a:rPr lang="hr-HR" sz="1600" dirty="0" err="1" smtClean="0"/>
              <a:t>salaries</a:t>
            </a:r>
            <a:r>
              <a:rPr lang="hr-HR" sz="1600" dirty="0" smtClean="0"/>
              <a:t>, </a:t>
            </a:r>
            <a:r>
              <a:rPr lang="hr-HR" sz="1600" dirty="0" err="1" smtClean="0"/>
              <a:t>employers</a:t>
            </a:r>
            <a:r>
              <a:rPr lang="hr-HR" sz="1600" dirty="0" smtClean="0"/>
              <a:t>…</a:t>
            </a:r>
            <a:endParaRPr lang="hr-HR" sz="1600"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225889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Career Guidance</a:t>
            </a:r>
            <a:r>
              <a:rPr lang="en-GB" dirty="0"/>
              <a:t> </a:t>
            </a:r>
            <a:r>
              <a:rPr lang="en-GB" b="1" dirty="0" smtClean="0"/>
              <a:t>“</a:t>
            </a:r>
            <a:r>
              <a:rPr lang="hr-HR" b="1" dirty="0" err="1" smtClean="0"/>
              <a:t>Digital</a:t>
            </a:r>
            <a:r>
              <a:rPr lang="hr-HR" b="1" dirty="0" smtClean="0"/>
              <a:t> j</a:t>
            </a:r>
            <a:r>
              <a:rPr lang="en-GB" b="1" dirty="0" err="1" smtClean="0"/>
              <a:t>obs</a:t>
            </a:r>
            <a:r>
              <a:rPr lang="en-GB" b="1" dirty="0" smtClean="0"/>
              <a:t> </a:t>
            </a:r>
            <a:r>
              <a:rPr lang="en-GB" b="1" dirty="0"/>
              <a:t>of the future</a:t>
            </a:r>
            <a:r>
              <a:rPr lang="en-GB" b="1" dirty="0" smtClean="0"/>
              <a:t>“</a:t>
            </a:r>
            <a:endParaRPr lang="hr-HR" b="1" dirty="0" smtClean="0"/>
          </a:p>
          <a:p>
            <a:pPr marL="0" indent="0">
              <a:buNone/>
            </a:pPr>
            <a:endParaRPr lang="hr-HR" b="1" dirty="0"/>
          </a:p>
          <a:p>
            <a:pPr marL="0" indent="0">
              <a:buNone/>
            </a:pPr>
            <a:r>
              <a:rPr lang="hr-HR" b="1" dirty="0" smtClean="0"/>
              <a:t>Partners:</a:t>
            </a:r>
          </a:p>
          <a:p>
            <a:pPr marL="0" indent="0">
              <a:buNone/>
            </a:pPr>
            <a:r>
              <a:rPr lang="hr-HR" dirty="0" smtClean="0"/>
              <a:t>Job Portal </a:t>
            </a:r>
            <a:r>
              <a:rPr lang="en-US" dirty="0" smtClean="0"/>
              <a:t>MojPosao.net</a:t>
            </a:r>
            <a:r>
              <a:rPr lang="en-US" dirty="0"/>
              <a:t>, Croatian Employment </a:t>
            </a:r>
            <a:r>
              <a:rPr lang="en-US" dirty="0" smtClean="0"/>
              <a:t>Services</a:t>
            </a:r>
            <a:endParaRPr lang="hr-HR" dirty="0" smtClean="0"/>
          </a:p>
          <a:p>
            <a:pPr marL="0" indent="0">
              <a:buNone/>
            </a:pPr>
            <a:endParaRPr lang="hr-HR" dirty="0"/>
          </a:p>
          <a:p>
            <a:pPr marL="0" indent="0">
              <a:buNone/>
            </a:pPr>
            <a:r>
              <a:rPr lang="en-US" b="1" dirty="0"/>
              <a:t>Target:</a:t>
            </a:r>
          </a:p>
          <a:p>
            <a:pPr marL="0" indent="0">
              <a:buNone/>
            </a:pPr>
            <a:r>
              <a:rPr lang="hr-HR" dirty="0" err="1" smtClean="0"/>
              <a:t>Unemployed</a:t>
            </a:r>
            <a:endParaRPr lang="en-US" dirty="0"/>
          </a:p>
        </p:txBody>
      </p:sp>
      <p:sp>
        <p:nvSpPr>
          <p:cNvPr id="3" name="Content Placeholder 2"/>
          <p:cNvSpPr>
            <a:spLocks noGrp="1"/>
          </p:cNvSpPr>
          <p:nvPr>
            <p:ph idx="10"/>
          </p:nvPr>
        </p:nvSpPr>
        <p:spPr/>
        <p:txBody>
          <a:bodyPr>
            <a:normAutofit fontScale="70000" lnSpcReduction="20000"/>
          </a:bodyPr>
          <a:lstStyle/>
          <a:p>
            <a:r>
              <a:rPr lang="en-US" dirty="0" smtClean="0"/>
              <a:t>presentations </a:t>
            </a:r>
            <a:r>
              <a:rPr lang="en-US" dirty="0"/>
              <a:t>of on-line IT job market, most wanted professionals and positions, competencies, IT professionals careers, learning paths, recognition of prior learning, technology certificates, global job opportunities at EU job market (EURES), end user </a:t>
            </a:r>
            <a:r>
              <a:rPr lang="en-US" dirty="0" err="1"/>
              <a:t>eSkills</a:t>
            </a:r>
            <a:r>
              <a:rPr lang="en-US" dirty="0"/>
              <a:t> needs, self-employment possibilities, job offers on project basis, self-learning through open e-learning platforms…</a:t>
            </a:r>
          </a:p>
          <a:p>
            <a:r>
              <a:rPr lang="en-US" dirty="0" smtClean="0"/>
              <a:t>assistance </a:t>
            </a:r>
            <a:r>
              <a:rPr lang="en-US" dirty="0"/>
              <a:t>to local CISOK </a:t>
            </a:r>
            <a:r>
              <a:rPr lang="en-US" dirty="0" err="1"/>
              <a:t>centres</a:t>
            </a:r>
            <a:r>
              <a:rPr lang="en-US" dirty="0"/>
              <a:t> (Centers for information about further career guidance, within Croatian Employment Services) to </a:t>
            </a:r>
            <a:r>
              <a:rPr lang="en-US" dirty="0" err="1"/>
              <a:t>organise</a:t>
            </a:r>
            <a:r>
              <a:rPr lang="en-US" dirty="0"/>
              <a:t> two times a year specific consultations about IT professionalism in each of seven career guidance </a:t>
            </a:r>
            <a:r>
              <a:rPr lang="en-US" dirty="0" err="1"/>
              <a:t>centres</a:t>
            </a:r>
            <a:r>
              <a:rPr lang="en-US" dirty="0"/>
              <a:t> in Croatia</a:t>
            </a:r>
          </a:p>
          <a:p>
            <a:r>
              <a:rPr lang="en-US" dirty="0" smtClean="0"/>
              <a:t>deploying </a:t>
            </a:r>
            <a:r>
              <a:rPr lang="en-US" dirty="0"/>
              <a:t>pilot e-learning platform in CISOK </a:t>
            </a:r>
            <a:r>
              <a:rPr lang="en-US" dirty="0" err="1"/>
              <a:t>centres</a:t>
            </a:r>
            <a:r>
              <a:rPr lang="en-US" dirty="0"/>
              <a:t> for unemployed people, with content for end user </a:t>
            </a:r>
            <a:r>
              <a:rPr lang="en-US" dirty="0" err="1"/>
              <a:t>eSkills</a:t>
            </a:r>
            <a:r>
              <a:rPr lang="en-US" dirty="0"/>
              <a:t> </a:t>
            </a:r>
            <a:r>
              <a:rPr lang="en-US" dirty="0" smtClean="0"/>
              <a:t>training</a:t>
            </a:r>
            <a:endParaRPr lang="en-US"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426064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„Grab your free Microsoft certificate</a:t>
            </a:r>
            <a:r>
              <a:rPr lang="en-GB" b="1" dirty="0" smtClean="0"/>
              <a:t>“</a:t>
            </a:r>
            <a:endParaRPr lang="hr-HR" b="1" dirty="0" smtClean="0"/>
          </a:p>
          <a:p>
            <a:pPr marL="0" indent="0">
              <a:buNone/>
            </a:pPr>
            <a:endParaRPr lang="hr-HR" b="1" dirty="0"/>
          </a:p>
          <a:p>
            <a:pPr marL="0" indent="0">
              <a:buNone/>
            </a:pPr>
            <a:r>
              <a:rPr lang="hr-HR" b="1" dirty="0" smtClean="0"/>
              <a:t>Partners:</a:t>
            </a:r>
          </a:p>
          <a:p>
            <a:pPr marL="0" indent="0">
              <a:buNone/>
            </a:pPr>
            <a:r>
              <a:rPr lang="hr-HR" dirty="0"/>
              <a:t>Microsoft </a:t>
            </a:r>
            <a:r>
              <a:rPr lang="hr-HR" dirty="0" smtClean="0"/>
              <a:t>Croatia, </a:t>
            </a:r>
            <a:r>
              <a:rPr lang="hr-HR" dirty="0" err="1" smtClean="0"/>
              <a:t>Certiport</a:t>
            </a:r>
            <a:r>
              <a:rPr lang="hr-HR" dirty="0" smtClean="0"/>
              <a:t>, MS Student Partners</a:t>
            </a:r>
          </a:p>
          <a:p>
            <a:pPr marL="0" indent="0">
              <a:buNone/>
            </a:pPr>
            <a:endParaRPr lang="hr-HR" dirty="0"/>
          </a:p>
          <a:p>
            <a:pPr marL="0" indent="0">
              <a:buNone/>
            </a:pPr>
            <a:r>
              <a:rPr lang="hr-HR" b="1" dirty="0" smtClean="0"/>
              <a:t>Target:</a:t>
            </a:r>
          </a:p>
          <a:p>
            <a:pPr marL="0" indent="0">
              <a:buNone/>
            </a:pPr>
            <a:r>
              <a:rPr lang="hr-HR" dirty="0" err="1" smtClean="0"/>
              <a:t>Students</a:t>
            </a:r>
            <a:r>
              <a:rPr lang="hr-HR" dirty="0" smtClean="0"/>
              <a:t> </a:t>
            </a:r>
            <a:r>
              <a:rPr lang="hr-HR" dirty="0" err="1" smtClean="0"/>
              <a:t>in</a:t>
            </a:r>
            <a:r>
              <a:rPr lang="hr-HR" dirty="0" smtClean="0"/>
              <a:t> </a:t>
            </a:r>
            <a:r>
              <a:rPr lang="hr-HR" dirty="0" err="1" smtClean="0"/>
              <a:t>secondary</a:t>
            </a:r>
            <a:r>
              <a:rPr lang="hr-HR" dirty="0" smtClean="0"/>
              <a:t> </a:t>
            </a:r>
            <a:r>
              <a:rPr lang="hr-HR" dirty="0" err="1" smtClean="0"/>
              <a:t>schools</a:t>
            </a:r>
            <a:r>
              <a:rPr lang="hr-HR" dirty="0" smtClean="0"/>
              <a:t> </a:t>
            </a:r>
            <a:r>
              <a:rPr lang="hr-HR" dirty="0" err="1" smtClean="0"/>
              <a:t>and</a:t>
            </a:r>
            <a:r>
              <a:rPr lang="hr-HR" dirty="0" smtClean="0"/>
              <a:t> </a:t>
            </a:r>
            <a:r>
              <a:rPr lang="hr-HR" dirty="0" err="1" smtClean="0"/>
              <a:t>higher</a:t>
            </a:r>
            <a:r>
              <a:rPr lang="hr-HR" dirty="0" smtClean="0"/>
              <a:t> </a:t>
            </a:r>
            <a:r>
              <a:rPr lang="hr-HR" dirty="0" err="1" smtClean="0"/>
              <a:t>education</a:t>
            </a:r>
            <a:endParaRPr lang="hr-HR" dirty="0"/>
          </a:p>
        </p:txBody>
      </p:sp>
      <p:sp>
        <p:nvSpPr>
          <p:cNvPr id="3" name="Content Placeholder 2"/>
          <p:cNvSpPr>
            <a:spLocks noGrp="1"/>
          </p:cNvSpPr>
          <p:nvPr>
            <p:ph idx="10"/>
          </p:nvPr>
        </p:nvSpPr>
        <p:spPr/>
        <p:txBody>
          <a:bodyPr>
            <a:normAutofit fontScale="92500" lnSpcReduction="20000"/>
          </a:bodyPr>
          <a:lstStyle/>
          <a:p>
            <a:pPr marL="0" indent="0">
              <a:buNone/>
            </a:pPr>
            <a:r>
              <a:rPr lang="en-US" dirty="0"/>
              <a:t>Along with formal education IT employers are </a:t>
            </a:r>
            <a:r>
              <a:rPr lang="en-US" dirty="0" smtClean="0"/>
              <a:t>increasingly </a:t>
            </a:r>
            <a:r>
              <a:rPr lang="en-US" dirty="0"/>
              <a:t>demanding professionals with industry recognized </a:t>
            </a:r>
            <a:r>
              <a:rPr lang="en-US" dirty="0" err="1" smtClean="0"/>
              <a:t>certificat</a:t>
            </a:r>
            <a:r>
              <a:rPr lang="hr-HR" dirty="0" smtClean="0"/>
              <a:t>es</a:t>
            </a:r>
          </a:p>
          <a:p>
            <a:r>
              <a:rPr lang="en-US" dirty="0" smtClean="0"/>
              <a:t>students </a:t>
            </a:r>
            <a:r>
              <a:rPr lang="en-US" dirty="0"/>
              <a:t>in high school or at faculty, </a:t>
            </a:r>
            <a:r>
              <a:rPr lang="en-US" dirty="0" smtClean="0"/>
              <a:t>can </a:t>
            </a:r>
            <a:r>
              <a:rPr lang="en-US" dirty="0"/>
              <a:t>obtain an internationally recognized certificate </a:t>
            </a:r>
            <a:r>
              <a:rPr lang="en-US" dirty="0" smtClean="0"/>
              <a:t>by </a:t>
            </a:r>
            <a:r>
              <a:rPr lang="en-US" dirty="0"/>
              <a:t>passing one of five offered certification </a:t>
            </a:r>
            <a:r>
              <a:rPr lang="en-US" dirty="0" smtClean="0"/>
              <a:t>exams</a:t>
            </a:r>
            <a:endParaRPr lang="hr-HR" dirty="0" smtClean="0"/>
          </a:p>
          <a:p>
            <a:r>
              <a:rPr lang="en-US" dirty="0"/>
              <a:t>Microsoft Technology Associate certifications are a great choice to </a:t>
            </a:r>
            <a:r>
              <a:rPr lang="en-US" dirty="0" smtClean="0"/>
              <a:t>start</a:t>
            </a:r>
            <a:endParaRPr lang="hr-HR" dirty="0" smtClean="0"/>
          </a:p>
          <a:p>
            <a:r>
              <a:rPr lang="en-GB" dirty="0"/>
              <a:t>The plan is to prepare through on-line webinars and certify between 500 and 1,000 students for free</a:t>
            </a:r>
            <a:endParaRPr lang="hr-HR"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184492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Award ceremony</a:t>
            </a:r>
            <a:r>
              <a:rPr lang="en-GB" dirty="0"/>
              <a:t> </a:t>
            </a:r>
            <a:r>
              <a:rPr lang="en-GB" b="1" dirty="0"/>
              <a:t>„Lifelong learning and e-Skills as an enabler of permanent employability</a:t>
            </a:r>
            <a:r>
              <a:rPr lang="en-GB" b="1" dirty="0" smtClean="0"/>
              <a:t>“</a:t>
            </a:r>
            <a:endParaRPr lang="hr-HR" b="1" dirty="0" smtClean="0"/>
          </a:p>
          <a:p>
            <a:pPr marL="0" indent="0">
              <a:buNone/>
            </a:pPr>
            <a:endParaRPr lang="hr-HR" b="1" dirty="0"/>
          </a:p>
          <a:p>
            <a:pPr marL="0" indent="0">
              <a:buNone/>
            </a:pPr>
            <a:r>
              <a:rPr lang="hr-HR" b="1" dirty="0" smtClean="0"/>
              <a:t>Partners: </a:t>
            </a:r>
            <a:r>
              <a:rPr lang="hr-HR" dirty="0" err="1" smtClean="0"/>
              <a:t>Ministry</a:t>
            </a:r>
            <a:r>
              <a:rPr lang="hr-HR" dirty="0" smtClean="0"/>
              <a:t> </a:t>
            </a:r>
            <a:r>
              <a:rPr lang="hr-HR" dirty="0" err="1" smtClean="0"/>
              <a:t>of</a:t>
            </a:r>
            <a:r>
              <a:rPr lang="hr-HR" dirty="0" smtClean="0"/>
              <a:t> </a:t>
            </a:r>
            <a:r>
              <a:rPr lang="hr-HR" dirty="0" err="1" smtClean="0"/>
              <a:t>labour</a:t>
            </a:r>
            <a:r>
              <a:rPr lang="hr-HR" dirty="0" smtClean="0"/>
              <a:t>, </a:t>
            </a:r>
            <a:r>
              <a:rPr lang="hr-HR" dirty="0" err="1" smtClean="0"/>
              <a:t>Croatian</a:t>
            </a:r>
            <a:r>
              <a:rPr lang="hr-HR" dirty="0" smtClean="0"/>
              <a:t> </a:t>
            </a:r>
            <a:r>
              <a:rPr lang="hr-HR" dirty="0" err="1" smtClean="0"/>
              <a:t>Employers</a:t>
            </a:r>
            <a:r>
              <a:rPr lang="hr-HR" dirty="0" smtClean="0"/>
              <a:t> </a:t>
            </a:r>
            <a:r>
              <a:rPr lang="hr-HR" dirty="0" err="1" smtClean="0"/>
              <a:t>Association</a:t>
            </a:r>
            <a:endParaRPr lang="hr-HR" dirty="0" smtClean="0"/>
          </a:p>
          <a:p>
            <a:pPr marL="0" indent="0">
              <a:buNone/>
            </a:pPr>
            <a:endParaRPr lang="hr-HR" b="1" dirty="0"/>
          </a:p>
          <a:p>
            <a:pPr marL="0" indent="0">
              <a:buNone/>
            </a:pPr>
            <a:r>
              <a:rPr lang="hr-HR" b="1" dirty="0" smtClean="0"/>
              <a:t>Target:</a:t>
            </a:r>
          </a:p>
          <a:p>
            <a:pPr marL="0" indent="0">
              <a:buNone/>
            </a:pPr>
            <a:r>
              <a:rPr lang="hr-HR" dirty="0" err="1" smtClean="0"/>
              <a:t>Policy</a:t>
            </a:r>
            <a:r>
              <a:rPr lang="hr-HR" dirty="0" smtClean="0"/>
              <a:t> </a:t>
            </a:r>
            <a:r>
              <a:rPr lang="hr-HR" dirty="0" err="1" smtClean="0"/>
              <a:t>makers</a:t>
            </a:r>
            <a:endParaRPr lang="hr-HR" dirty="0"/>
          </a:p>
        </p:txBody>
      </p:sp>
      <p:sp>
        <p:nvSpPr>
          <p:cNvPr id="3" name="Content Placeholder 2"/>
          <p:cNvSpPr>
            <a:spLocks noGrp="1"/>
          </p:cNvSpPr>
          <p:nvPr>
            <p:ph idx="10"/>
          </p:nvPr>
        </p:nvSpPr>
        <p:spPr/>
        <p:txBody>
          <a:bodyPr>
            <a:normAutofit fontScale="70000" lnSpcReduction="20000"/>
          </a:bodyPr>
          <a:lstStyle/>
          <a:p>
            <a:pPr marL="0" indent="0">
              <a:buNone/>
            </a:pPr>
            <a:r>
              <a:rPr lang="en-GB" dirty="0"/>
              <a:t>Lifelong learning is definitely one of the most important </a:t>
            </a:r>
            <a:r>
              <a:rPr lang="en-GB" dirty="0" smtClean="0"/>
              <a:t>factor</a:t>
            </a:r>
            <a:r>
              <a:rPr lang="hr-HR" dirty="0" smtClean="0"/>
              <a:t>s</a:t>
            </a:r>
            <a:r>
              <a:rPr lang="en-GB" dirty="0" smtClean="0"/>
              <a:t> </a:t>
            </a:r>
            <a:r>
              <a:rPr lang="en-GB" dirty="0"/>
              <a:t>of </a:t>
            </a:r>
            <a:r>
              <a:rPr lang="en-GB" dirty="0" smtClean="0"/>
              <a:t>employability</a:t>
            </a:r>
            <a:endParaRPr lang="hr-HR" dirty="0" smtClean="0"/>
          </a:p>
          <a:p>
            <a:pPr marL="0" indent="0">
              <a:buNone/>
            </a:pPr>
            <a:endParaRPr lang="hr-HR" dirty="0" smtClean="0"/>
          </a:p>
          <a:p>
            <a:r>
              <a:rPr lang="en-GB" dirty="0"/>
              <a:t>Using the series of data from Ministry of Finance and Ministry of Labour </a:t>
            </a:r>
            <a:r>
              <a:rPr lang="hr-HR" dirty="0" err="1" smtClean="0"/>
              <a:t>organizers</a:t>
            </a:r>
            <a:r>
              <a:rPr lang="hr-HR" dirty="0" smtClean="0"/>
              <a:t> </a:t>
            </a:r>
            <a:r>
              <a:rPr lang="en-GB" dirty="0" smtClean="0"/>
              <a:t>will </a:t>
            </a:r>
            <a:r>
              <a:rPr lang="en-GB" dirty="0"/>
              <a:t>measure the investment of companies in employees training (especially SME, regionally and through sectors, through the 5-year period) and measure the impact of training on productivity, job creation and overall company </a:t>
            </a:r>
            <a:r>
              <a:rPr lang="en-GB" dirty="0" smtClean="0"/>
              <a:t>results</a:t>
            </a:r>
            <a:endParaRPr lang="hr-HR" dirty="0"/>
          </a:p>
          <a:p>
            <a:r>
              <a:rPr lang="en-GB" dirty="0" smtClean="0"/>
              <a:t>According</a:t>
            </a:r>
            <a:r>
              <a:rPr lang="hr-HR" dirty="0" smtClean="0"/>
              <a:t> to</a:t>
            </a:r>
            <a:r>
              <a:rPr lang="en-GB" dirty="0" smtClean="0"/>
              <a:t> </a:t>
            </a:r>
            <a:r>
              <a:rPr lang="en-GB" dirty="0"/>
              <a:t>the results </a:t>
            </a:r>
            <a:r>
              <a:rPr lang="hr-HR" dirty="0" err="1" smtClean="0"/>
              <a:t>organisers</a:t>
            </a:r>
            <a:r>
              <a:rPr lang="hr-HR" dirty="0" smtClean="0"/>
              <a:t> </a:t>
            </a:r>
            <a:r>
              <a:rPr lang="en-GB" dirty="0" smtClean="0"/>
              <a:t>will </a:t>
            </a:r>
            <a:r>
              <a:rPr lang="en-GB" dirty="0"/>
              <a:t>award companies investing the most in employers education and </a:t>
            </a:r>
            <a:r>
              <a:rPr lang="en-GB" dirty="0" err="1"/>
              <a:t>eSkills</a:t>
            </a:r>
            <a:r>
              <a:rPr lang="en-GB" dirty="0"/>
              <a:t>, showing their results and thus motivating other companies to involve more in lifelong learning activities which helps raising intellectual capital of </a:t>
            </a:r>
            <a:r>
              <a:rPr lang="en-GB" dirty="0" smtClean="0"/>
              <a:t>nation</a:t>
            </a:r>
            <a:endParaRPr lang="hr-HR"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3252936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hr-HR" b="1" dirty="0" smtClean="0"/>
              <a:t>Training: „Google </a:t>
            </a:r>
            <a:r>
              <a:rPr lang="hr-HR" b="1" dirty="0" err="1" smtClean="0"/>
              <a:t>Academy</a:t>
            </a:r>
            <a:r>
              <a:rPr lang="hr-HR" b="1" dirty="0" smtClean="0"/>
              <a:t> </a:t>
            </a:r>
            <a:r>
              <a:rPr lang="hr-HR" b="1" dirty="0" err="1" smtClean="0"/>
              <a:t>of</a:t>
            </a:r>
            <a:r>
              <a:rPr lang="hr-HR" b="1" dirty="0" smtClean="0"/>
              <a:t> </a:t>
            </a:r>
            <a:r>
              <a:rPr lang="hr-HR" b="1" dirty="0" err="1" smtClean="0"/>
              <a:t>AdWords</a:t>
            </a:r>
            <a:r>
              <a:rPr lang="hr-HR" b="1" dirty="0" smtClean="0"/>
              <a:t>”</a:t>
            </a:r>
          </a:p>
          <a:p>
            <a:pPr marL="0" indent="0">
              <a:buNone/>
            </a:pPr>
            <a:endParaRPr lang="hr-HR" b="1" dirty="0"/>
          </a:p>
          <a:p>
            <a:pPr marL="0" indent="0">
              <a:buNone/>
            </a:pPr>
            <a:r>
              <a:rPr lang="hr-HR" b="1" dirty="0" smtClean="0"/>
              <a:t>Partner</a:t>
            </a:r>
          </a:p>
          <a:p>
            <a:pPr marL="0" indent="0">
              <a:buNone/>
            </a:pPr>
            <a:r>
              <a:rPr lang="hr-HR" dirty="0" err="1" smtClean="0"/>
              <a:t>Croatian</a:t>
            </a:r>
            <a:r>
              <a:rPr lang="hr-HR" dirty="0" smtClean="0"/>
              <a:t> </a:t>
            </a:r>
            <a:r>
              <a:rPr lang="hr-HR" dirty="0" err="1" smtClean="0"/>
              <a:t>Employment</a:t>
            </a:r>
            <a:r>
              <a:rPr lang="hr-HR" dirty="0" smtClean="0"/>
              <a:t> </a:t>
            </a:r>
            <a:r>
              <a:rPr lang="hr-HR" dirty="0" err="1" smtClean="0"/>
              <a:t>Services</a:t>
            </a:r>
            <a:r>
              <a:rPr lang="hr-HR" dirty="0" smtClean="0"/>
              <a:t>, Google </a:t>
            </a:r>
            <a:r>
              <a:rPr lang="hr-HR" dirty="0" err="1" smtClean="0"/>
              <a:t>Regional</a:t>
            </a:r>
            <a:r>
              <a:rPr lang="hr-HR" dirty="0" smtClean="0"/>
              <a:t> </a:t>
            </a:r>
            <a:r>
              <a:rPr lang="hr-HR" dirty="0" err="1" smtClean="0"/>
              <a:t>Trainers</a:t>
            </a:r>
            <a:endParaRPr lang="hr-HR" dirty="0" smtClean="0"/>
          </a:p>
          <a:p>
            <a:pPr marL="0" indent="0">
              <a:buNone/>
            </a:pPr>
            <a:endParaRPr lang="hr-HR" dirty="0"/>
          </a:p>
          <a:p>
            <a:pPr marL="0" indent="0">
              <a:buNone/>
            </a:pPr>
            <a:r>
              <a:rPr lang="hr-HR" b="1" dirty="0" smtClean="0"/>
              <a:t>Target</a:t>
            </a:r>
          </a:p>
          <a:p>
            <a:pPr marL="0" indent="0">
              <a:buNone/>
            </a:pPr>
            <a:r>
              <a:rPr lang="hr-HR" dirty="0" err="1" smtClean="0"/>
              <a:t>Unemployed</a:t>
            </a:r>
            <a:r>
              <a:rPr lang="hr-HR" dirty="0" smtClean="0"/>
              <a:t> </a:t>
            </a:r>
            <a:r>
              <a:rPr lang="hr-HR" dirty="0" err="1" smtClean="0"/>
              <a:t>young</a:t>
            </a:r>
            <a:r>
              <a:rPr lang="hr-HR" dirty="0" smtClean="0"/>
              <a:t> </a:t>
            </a:r>
            <a:r>
              <a:rPr lang="hr-HR" dirty="0" err="1" smtClean="0"/>
              <a:t>people</a:t>
            </a:r>
            <a:endParaRPr lang="hr-HR" dirty="0"/>
          </a:p>
        </p:txBody>
      </p:sp>
      <p:sp>
        <p:nvSpPr>
          <p:cNvPr id="3" name="Content Placeholder 2"/>
          <p:cNvSpPr>
            <a:spLocks noGrp="1"/>
          </p:cNvSpPr>
          <p:nvPr>
            <p:ph idx="10"/>
          </p:nvPr>
        </p:nvSpPr>
        <p:spPr/>
        <p:txBody>
          <a:bodyPr>
            <a:normAutofit lnSpcReduction="10000"/>
          </a:bodyPr>
          <a:lstStyle/>
          <a:p>
            <a:pPr marL="0" indent="0">
              <a:buNone/>
            </a:pPr>
            <a:r>
              <a:rPr lang="hr-HR" dirty="0" err="1" smtClean="0"/>
              <a:t>Through</a:t>
            </a:r>
            <a:r>
              <a:rPr lang="hr-HR" dirty="0" smtClean="0"/>
              <a:t> </a:t>
            </a:r>
            <a:r>
              <a:rPr lang="hr-HR" dirty="0" err="1" smtClean="0"/>
              <a:t>this</a:t>
            </a:r>
            <a:r>
              <a:rPr lang="hr-HR" dirty="0" smtClean="0"/>
              <a:t> </a:t>
            </a:r>
            <a:r>
              <a:rPr lang="hr-HR" dirty="0" err="1" smtClean="0"/>
              <a:t>activity</a:t>
            </a:r>
            <a:r>
              <a:rPr lang="hr-HR" dirty="0" smtClean="0"/>
              <a:t>, 400 </a:t>
            </a:r>
            <a:r>
              <a:rPr lang="hr-HR" dirty="0" err="1" smtClean="0"/>
              <a:t>young</a:t>
            </a:r>
            <a:r>
              <a:rPr lang="hr-HR" dirty="0" smtClean="0"/>
              <a:t> </a:t>
            </a:r>
            <a:r>
              <a:rPr lang="hr-HR" dirty="0" err="1" smtClean="0"/>
              <a:t>unemployed</a:t>
            </a:r>
            <a:r>
              <a:rPr lang="hr-HR" dirty="0" smtClean="0"/>
              <a:t> </a:t>
            </a:r>
            <a:r>
              <a:rPr lang="hr-HR" dirty="0" err="1" smtClean="0"/>
              <a:t>young</a:t>
            </a:r>
            <a:r>
              <a:rPr lang="hr-HR" dirty="0" smtClean="0"/>
              <a:t> </a:t>
            </a:r>
            <a:r>
              <a:rPr lang="hr-HR" dirty="0" err="1" smtClean="0"/>
              <a:t>people</a:t>
            </a:r>
            <a:r>
              <a:rPr lang="hr-HR" dirty="0" smtClean="0"/>
              <a:t> </a:t>
            </a:r>
            <a:r>
              <a:rPr lang="hr-HR" dirty="0" err="1" smtClean="0"/>
              <a:t>will</a:t>
            </a:r>
            <a:r>
              <a:rPr lang="hr-HR" dirty="0" smtClean="0"/>
              <a:t> </a:t>
            </a:r>
            <a:r>
              <a:rPr lang="hr-HR" dirty="0" err="1" smtClean="0"/>
              <a:t>receive</a:t>
            </a:r>
            <a:r>
              <a:rPr lang="hr-HR" dirty="0" smtClean="0"/>
              <a:t> </a:t>
            </a:r>
            <a:r>
              <a:rPr lang="hr-HR" dirty="0" err="1" smtClean="0"/>
              <a:t>certification</a:t>
            </a:r>
            <a:r>
              <a:rPr lang="hr-HR" dirty="0" smtClean="0"/>
              <a:t> training </a:t>
            </a:r>
            <a:r>
              <a:rPr lang="hr-HR" dirty="0" err="1" smtClean="0"/>
              <a:t>in</a:t>
            </a:r>
            <a:r>
              <a:rPr lang="hr-HR" dirty="0" smtClean="0"/>
              <a:t>:</a:t>
            </a:r>
          </a:p>
          <a:p>
            <a:r>
              <a:rPr lang="hr-HR" dirty="0" smtClean="0"/>
              <a:t>Google </a:t>
            </a:r>
            <a:r>
              <a:rPr lang="hr-HR" dirty="0" err="1" smtClean="0"/>
              <a:t>AdWords</a:t>
            </a:r>
            <a:r>
              <a:rPr lang="hr-HR" dirty="0" smtClean="0"/>
              <a:t> Fundamentals</a:t>
            </a:r>
          </a:p>
          <a:p>
            <a:r>
              <a:rPr lang="hr-HR" dirty="0" smtClean="0"/>
              <a:t>Google </a:t>
            </a:r>
            <a:r>
              <a:rPr lang="hr-HR" dirty="0" err="1" smtClean="0"/>
              <a:t>AdWords</a:t>
            </a:r>
            <a:r>
              <a:rPr lang="hr-HR" dirty="0" smtClean="0"/>
              <a:t> </a:t>
            </a:r>
            <a:r>
              <a:rPr lang="hr-HR" dirty="0" err="1" smtClean="0"/>
              <a:t>Advanced</a:t>
            </a:r>
            <a:r>
              <a:rPr lang="hr-HR" dirty="0" smtClean="0"/>
              <a:t> </a:t>
            </a:r>
            <a:r>
              <a:rPr lang="hr-HR" dirty="0" err="1" smtClean="0"/>
              <a:t>Search</a:t>
            </a:r>
            <a:endParaRPr lang="hr-HR" dirty="0" smtClean="0"/>
          </a:p>
          <a:p>
            <a:r>
              <a:rPr lang="hr-HR" dirty="0" smtClean="0"/>
              <a:t>Google </a:t>
            </a:r>
            <a:r>
              <a:rPr lang="hr-HR" dirty="0" err="1" smtClean="0"/>
              <a:t>AdWords</a:t>
            </a:r>
            <a:r>
              <a:rPr lang="hr-HR" dirty="0" smtClean="0"/>
              <a:t> </a:t>
            </a:r>
            <a:r>
              <a:rPr lang="hr-HR" dirty="0" err="1" smtClean="0"/>
              <a:t>Advanced</a:t>
            </a:r>
            <a:r>
              <a:rPr lang="hr-HR" dirty="0" smtClean="0"/>
              <a:t> </a:t>
            </a:r>
            <a:r>
              <a:rPr lang="hr-HR" dirty="0" err="1" smtClean="0"/>
              <a:t>Display</a:t>
            </a:r>
            <a:endParaRPr lang="hr-HR" dirty="0" smtClean="0"/>
          </a:p>
          <a:p>
            <a:pPr marL="0" indent="0">
              <a:buNone/>
            </a:pPr>
            <a:endParaRPr lang="hr-HR" dirty="0" smtClean="0"/>
          </a:p>
          <a:p>
            <a:pPr marL="0" indent="0">
              <a:buNone/>
            </a:pPr>
            <a:r>
              <a:rPr lang="hr-HR" dirty="0" err="1" smtClean="0"/>
              <a:t>The</a:t>
            </a:r>
            <a:r>
              <a:rPr lang="hr-HR" dirty="0" smtClean="0"/>
              <a:t> training </a:t>
            </a:r>
            <a:r>
              <a:rPr lang="hr-HR" dirty="0" err="1" smtClean="0"/>
              <a:t>and</a:t>
            </a:r>
            <a:r>
              <a:rPr lang="hr-HR" dirty="0" smtClean="0"/>
              <a:t> </a:t>
            </a:r>
            <a:r>
              <a:rPr lang="hr-HR" dirty="0" err="1" smtClean="0"/>
              <a:t>certification</a:t>
            </a:r>
            <a:r>
              <a:rPr lang="hr-HR" dirty="0" smtClean="0"/>
              <a:t> </a:t>
            </a:r>
            <a:r>
              <a:rPr lang="hr-HR" dirty="0" err="1" smtClean="0"/>
              <a:t>will</a:t>
            </a:r>
            <a:r>
              <a:rPr lang="hr-HR" dirty="0" smtClean="0"/>
              <a:t> </a:t>
            </a:r>
            <a:r>
              <a:rPr lang="hr-HR" dirty="0" err="1" smtClean="0"/>
              <a:t>be</a:t>
            </a:r>
            <a:r>
              <a:rPr lang="hr-HR" dirty="0" smtClean="0"/>
              <a:t> </a:t>
            </a:r>
            <a:r>
              <a:rPr lang="hr-HR" dirty="0" err="1" smtClean="0"/>
              <a:t>completely</a:t>
            </a:r>
            <a:r>
              <a:rPr lang="hr-HR" dirty="0" smtClean="0"/>
              <a:t> </a:t>
            </a:r>
            <a:r>
              <a:rPr lang="hr-HR" dirty="0" err="1" smtClean="0"/>
              <a:t>free</a:t>
            </a:r>
            <a:r>
              <a:rPr lang="hr-HR" dirty="0" smtClean="0"/>
              <a:t> for </a:t>
            </a:r>
            <a:r>
              <a:rPr lang="hr-HR" dirty="0" err="1" smtClean="0"/>
              <a:t>selected</a:t>
            </a:r>
            <a:r>
              <a:rPr lang="hr-HR" dirty="0" smtClean="0"/>
              <a:t> </a:t>
            </a:r>
            <a:r>
              <a:rPr lang="hr-HR" dirty="0" err="1" smtClean="0"/>
              <a:t>individuals</a:t>
            </a:r>
            <a:endParaRPr lang="hr-HR"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624176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Training and open game development </a:t>
            </a:r>
            <a:r>
              <a:rPr lang="en-GB" b="1" dirty="0" smtClean="0"/>
              <a:t>project</a:t>
            </a:r>
            <a:r>
              <a:rPr lang="en-GB" dirty="0" smtClean="0"/>
              <a:t> </a:t>
            </a:r>
            <a:r>
              <a:rPr lang="en-GB" b="1" dirty="0"/>
              <a:t>“Urban Jungle</a:t>
            </a:r>
            <a:r>
              <a:rPr lang="en-GB" b="1" dirty="0" smtClean="0"/>
              <a:t>”</a:t>
            </a:r>
            <a:endParaRPr lang="hr-HR" b="1" dirty="0" smtClean="0"/>
          </a:p>
          <a:p>
            <a:pPr marL="0" indent="0">
              <a:buNone/>
            </a:pPr>
            <a:endParaRPr lang="hr-HR" b="1" dirty="0"/>
          </a:p>
          <a:p>
            <a:pPr marL="0" indent="0">
              <a:buNone/>
            </a:pPr>
            <a:r>
              <a:rPr lang="hr-HR" b="1" dirty="0" smtClean="0"/>
              <a:t>Partner</a:t>
            </a:r>
          </a:p>
          <a:p>
            <a:pPr marL="0" indent="0">
              <a:buNone/>
            </a:pPr>
            <a:r>
              <a:rPr lang="en-GB" dirty="0"/>
              <a:t>Association of </a:t>
            </a:r>
            <a:r>
              <a:rPr lang="hr-HR" dirty="0" smtClean="0"/>
              <a:t>t</a:t>
            </a:r>
            <a:r>
              <a:rPr lang="en-GB" dirty="0" err="1" smtClean="0"/>
              <a:t>alented</a:t>
            </a:r>
            <a:r>
              <a:rPr lang="en-GB" dirty="0" smtClean="0"/>
              <a:t> </a:t>
            </a:r>
            <a:r>
              <a:rPr lang="en-GB" dirty="0"/>
              <a:t>young </a:t>
            </a:r>
            <a:r>
              <a:rPr lang="en-GB" dirty="0" smtClean="0"/>
              <a:t>IT</a:t>
            </a:r>
            <a:r>
              <a:rPr lang="hr-HR" dirty="0"/>
              <a:t> </a:t>
            </a:r>
            <a:r>
              <a:rPr lang="hr-HR" dirty="0" err="1" smtClean="0"/>
              <a:t>crew</a:t>
            </a:r>
            <a:endParaRPr lang="hr-HR" dirty="0" smtClean="0"/>
          </a:p>
          <a:p>
            <a:pPr marL="0" indent="0">
              <a:buNone/>
            </a:pPr>
            <a:endParaRPr lang="hr-HR" dirty="0"/>
          </a:p>
          <a:p>
            <a:pPr marL="0" indent="0">
              <a:buNone/>
            </a:pPr>
            <a:r>
              <a:rPr lang="hr-HR" b="1" dirty="0" smtClean="0"/>
              <a:t>Target</a:t>
            </a:r>
          </a:p>
          <a:p>
            <a:pPr marL="0" indent="0">
              <a:buNone/>
            </a:pPr>
            <a:r>
              <a:rPr lang="hr-HR" dirty="0" err="1" smtClean="0"/>
              <a:t>Young</a:t>
            </a:r>
            <a:r>
              <a:rPr lang="hr-HR" dirty="0" smtClean="0"/>
              <a:t> </a:t>
            </a:r>
            <a:r>
              <a:rPr lang="hr-HR" dirty="0" err="1" smtClean="0"/>
              <a:t>people</a:t>
            </a:r>
            <a:r>
              <a:rPr lang="hr-HR" dirty="0" smtClean="0"/>
              <a:t>, ICT </a:t>
            </a:r>
            <a:r>
              <a:rPr lang="hr-HR" dirty="0" err="1" smtClean="0"/>
              <a:t>practitioners</a:t>
            </a:r>
            <a:endParaRPr lang="hr-HR" dirty="0"/>
          </a:p>
        </p:txBody>
      </p:sp>
      <p:sp>
        <p:nvSpPr>
          <p:cNvPr id="3" name="Content Placeholder 2"/>
          <p:cNvSpPr>
            <a:spLocks noGrp="1"/>
          </p:cNvSpPr>
          <p:nvPr>
            <p:ph idx="10"/>
          </p:nvPr>
        </p:nvSpPr>
        <p:spPr/>
        <p:txBody>
          <a:bodyPr>
            <a:normAutofit fontScale="70000" lnSpcReduction="20000"/>
          </a:bodyPr>
          <a:lstStyle/>
          <a:p>
            <a:pPr marL="0" indent="0">
              <a:buNone/>
            </a:pPr>
            <a:r>
              <a:rPr lang="hr-HR" dirty="0" smtClean="0"/>
              <a:t>„</a:t>
            </a:r>
            <a:r>
              <a:rPr lang="en-GB" dirty="0" smtClean="0"/>
              <a:t>Urban Jungle</a:t>
            </a:r>
            <a:r>
              <a:rPr lang="hr-HR" dirty="0" smtClean="0"/>
              <a:t>”</a:t>
            </a:r>
            <a:r>
              <a:rPr lang="en-GB" dirty="0" smtClean="0"/>
              <a:t> </a:t>
            </a:r>
            <a:r>
              <a:rPr lang="en-GB" dirty="0"/>
              <a:t>is an open project of creating multi-platform, multi-city, computer game with involvement of as many volunteers wishing to learn about game development using open-source game engine Unity3D and modern multimedia technologies. </a:t>
            </a:r>
            <a:endParaRPr lang="hr-HR" dirty="0" smtClean="0"/>
          </a:p>
          <a:p>
            <a:pPr marL="0" indent="0">
              <a:buNone/>
            </a:pPr>
            <a:endParaRPr lang="hr-HR" dirty="0"/>
          </a:p>
          <a:p>
            <a:pPr marL="0" indent="0">
              <a:buNone/>
            </a:pPr>
            <a:r>
              <a:rPr lang="en-GB" dirty="0" smtClean="0"/>
              <a:t>The </a:t>
            </a:r>
            <a:r>
              <a:rPr lang="en-GB" dirty="0"/>
              <a:t>project has three objectives:</a:t>
            </a:r>
            <a:endParaRPr lang="hr-HR" dirty="0"/>
          </a:p>
          <a:p>
            <a:pPr lvl="0"/>
            <a:r>
              <a:rPr lang="en-GB" dirty="0"/>
              <a:t>create an advanced version of the educational traffic simulation, with a number of cities, and still free to end users</a:t>
            </a:r>
            <a:endParaRPr lang="hr-HR" dirty="0"/>
          </a:p>
          <a:p>
            <a:pPr lvl="0"/>
            <a:r>
              <a:rPr lang="en-GB" dirty="0"/>
              <a:t>opportunity to participate in the project to all interested parties, with organized training and</a:t>
            </a:r>
            <a:endParaRPr lang="hr-HR" dirty="0"/>
          </a:p>
          <a:p>
            <a:pPr lvl="0"/>
            <a:r>
              <a:rPr lang="en-GB" dirty="0"/>
              <a:t>form a public domain repository of multimedia simulations to make them available to all who wish to use them for </a:t>
            </a:r>
            <a:r>
              <a:rPr lang="hr-HR" dirty="0" err="1" smtClean="0"/>
              <a:t>it</a:t>
            </a:r>
            <a:r>
              <a:rPr lang="hr-HR" dirty="0" smtClean="0"/>
              <a:t>’s </a:t>
            </a:r>
            <a:r>
              <a:rPr lang="en-GB" dirty="0" smtClean="0"/>
              <a:t>own projects</a:t>
            </a:r>
            <a:endParaRPr lang="hr-HR"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347116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Competition: "Idea of the year 2014 – using new technologies for business </a:t>
            </a:r>
            <a:r>
              <a:rPr lang="en-GB" b="1" dirty="0" smtClean="0"/>
              <a:t>success„</a:t>
            </a:r>
            <a:endParaRPr lang="hr-HR" b="1" dirty="0" smtClean="0"/>
          </a:p>
          <a:p>
            <a:pPr marL="0" indent="0">
              <a:buNone/>
            </a:pPr>
            <a:endParaRPr lang="hr-HR" b="1" dirty="0" smtClean="0"/>
          </a:p>
          <a:p>
            <a:pPr marL="0" indent="0">
              <a:buNone/>
            </a:pPr>
            <a:r>
              <a:rPr lang="hr-HR" b="1" dirty="0" smtClean="0"/>
              <a:t>Partner</a:t>
            </a:r>
            <a:endParaRPr lang="hr-HR" b="1" dirty="0"/>
          </a:p>
          <a:p>
            <a:pPr marL="0" indent="0">
              <a:buNone/>
            </a:pPr>
            <a:r>
              <a:rPr lang="en-GB" dirty="0"/>
              <a:t>The most popular web portal for high school </a:t>
            </a:r>
            <a:r>
              <a:rPr lang="en-GB" dirty="0" smtClean="0"/>
              <a:t>population,</a:t>
            </a:r>
            <a:r>
              <a:rPr lang="hr-HR" dirty="0" smtClean="0"/>
              <a:t> </a:t>
            </a:r>
            <a:r>
              <a:rPr lang="en-GB" u="sng" dirty="0" smtClean="0">
                <a:hlinkClick r:id="rId2"/>
              </a:rPr>
              <a:t>srednja.hr</a:t>
            </a:r>
            <a:endParaRPr lang="hr-HR" u="sng" dirty="0" smtClean="0"/>
          </a:p>
          <a:p>
            <a:pPr marL="0" indent="0">
              <a:buNone/>
            </a:pPr>
            <a:endParaRPr lang="hr-HR" u="sng" dirty="0"/>
          </a:p>
          <a:p>
            <a:pPr marL="0" indent="0">
              <a:buNone/>
            </a:pPr>
            <a:r>
              <a:rPr lang="hr-HR" b="1" dirty="0" smtClean="0"/>
              <a:t>Target</a:t>
            </a:r>
          </a:p>
          <a:p>
            <a:pPr marL="0" indent="0">
              <a:buNone/>
            </a:pPr>
            <a:r>
              <a:rPr lang="hr-HR" dirty="0" err="1" smtClean="0"/>
              <a:t>Young</a:t>
            </a:r>
            <a:r>
              <a:rPr lang="hr-HR" dirty="0" smtClean="0"/>
              <a:t> </a:t>
            </a:r>
            <a:r>
              <a:rPr lang="hr-HR" dirty="0" err="1" smtClean="0"/>
              <a:t>people</a:t>
            </a:r>
            <a:endParaRPr lang="hr-HR" dirty="0"/>
          </a:p>
        </p:txBody>
      </p:sp>
      <p:sp>
        <p:nvSpPr>
          <p:cNvPr id="3" name="Content Placeholder 2"/>
          <p:cNvSpPr>
            <a:spLocks noGrp="1"/>
          </p:cNvSpPr>
          <p:nvPr>
            <p:ph idx="10"/>
          </p:nvPr>
        </p:nvSpPr>
        <p:spPr/>
        <p:txBody>
          <a:bodyPr>
            <a:normAutofit fontScale="85000" lnSpcReduction="20000"/>
          </a:bodyPr>
          <a:lstStyle/>
          <a:p>
            <a:r>
              <a:rPr lang="en-GB" dirty="0"/>
              <a:t>“Idea of the year – using new technologies for business success” </a:t>
            </a:r>
            <a:r>
              <a:rPr lang="en-GB" dirty="0" err="1" smtClean="0"/>
              <a:t>iwill</a:t>
            </a:r>
            <a:r>
              <a:rPr lang="en-GB" dirty="0" smtClean="0"/>
              <a:t> </a:t>
            </a:r>
            <a:r>
              <a:rPr lang="en-GB" dirty="0"/>
              <a:t>seek </a:t>
            </a:r>
            <a:r>
              <a:rPr lang="hr-HR" dirty="0" smtClean="0"/>
              <a:t>for </a:t>
            </a:r>
            <a:r>
              <a:rPr lang="en-GB" dirty="0" smtClean="0"/>
              <a:t>the </a:t>
            </a:r>
            <a:r>
              <a:rPr lang="en-GB" dirty="0"/>
              <a:t>best idea from high school students, accompanied by a business plan. </a:t>
            </a:r>
            <a:endParaRPr lang="hr-HR" dirty="0" smtClean="0"/>
          </a:p>
          <a:p>
            <a:r>
              <a:rPr lang="en-GB" dirty="0" smtClean="0"/>
              <a:t>The </a:t>
            </a:r>
            <a:r>
              <a:rPr lang="en-GB" dirty="0"/>
              <a:t>contest will be opened to all pupils, and the top 10 teams will get a chance to present their ideas in front of businesses people and partners in the project which will pick the best team.</a:t>
            </a:r>
            <a:endParaRPr lang="hr-HR" dirty="0"/>
          </a:p>
          <a:p>
            <a:r>
              <a:rPr lang="en-GB" dirty="0"/>
              <a:t>Exclusive criteria for this competition is to conceptually use new technologies to solve business problems or hit the opportunities to start new businesses</a:t>
            </a:r>
            <a:r>
              <a:rPr lang="en-GB" dirty="0" smtClean="0"/>
              <a:t>.</a:t>
            </a:r>
            <a:endParaRPr lang="hr-HR" dirty="0" smtClean="0"/>
          </a:p>
          <a:p>
            <a:r>
              <a:rPr lang="hr-HR" dirty="0" err="1" smtClean="0"/>
              <a:t>Winners</a:t>
            </a:r>
            <a:r>
              <a:rPr lang="hr-HR" dirty="0" smtClean="0"/>
              <a:t> </a:t>
            </a:r>
            <a:r>
              <a:rPr lang="hr-HR" dirty="0" err="1" smtClean="0"/>
              <a:t>will</a:t>
            </a:r>
            <a:r>
              <a:rPr lang="hr-HR" dirty="0" smtClean="0"/>
              <a:t> </a:t>
            </a:r>
            <a:r>
              <a:rPr lang="hr-HR" dirty="0" err="1" smtClean="0"/>
              <a:t>go</a:t>
            </a:r>
            <a:r>
              <a:rPr lang="hr-HR" dirty="0" smtClean="0"/>
              <a:t> to Google</a:t>
            </a:r>
            <a:endParaRPr lang="hr-HR"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53731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hr-HR" b="1" dirty="0" err="1" smtClean="0"/>
              <a:t>Facebook</a:t>
            </a:r>
            <a:r>
              <a:rPr lang="hr-HR" b="1" dirty="0" smtClean="0"/>
              <a:t> </a:t>
            </a:r>
            <a:r>
              <a:rPr lang="hr-HR" b="1" dirty="0" err="1" smtClean="0"/>
              <a:t>research</a:t>
            </a:r>
            <a:r>
              <a:rPr lang="hr-HR" b="1" dirty="0" smtClean="0"/>
              <a:t>: „</a:t>
            </a:r>
            <a:r>
              <a:rPr lang="en-US" b="1" dirty="0" smtClean="0"/>
              <a:t>How </a:t>
            </a:r>
            <a:r>
              <a:rPr lang="en-US" b="1" dirty="0"/>
              <a:t>did we choose our future </a:t>
            </a:r>
            <a:r>
              <a:rPr lang="en-US" b="1" dirty="0" smtClean="0"/>
              <a:t>careers</a:t>
            </a:r>
            <a:r>
              <a:rPr lang="hr-HR" b="1" dirty="0" smtClean="0"/>
              <a:t>”</a:t>
            </a:r>
          </a:p>
          <a:p>
            <a:pPr marL="0" indent="0">
              <a:buNone/>
            </a:pPr>
            <a:endParaRPr lang="hr-HR" dirty="0" smtClean="0"/>
          </a:p>
          <a:p>
            <a:pPr marL="0" indent="0">
              <a:buNone/>
            </a:pPr>
            <a:r>
              <a:rPr lang="hr-HR" b="1" dirty="0" smtClean="0"/>
              <a:t>Partner</a:t>
            </a:r>
          </a:p>
          <a:p>
            <a:pPr marL="0" indent="0">
              <a:buNone/>
            </a:pPr>
            <a:r>
              <a:rPr lang="en-GB" dirty="0"/>
              <a:t>The most popular web portal for high school population,</a:t>
            </a:r>
            <a:r>
              <a:rPr lang="hr-HR" dirty="0"/>
              <a:t> </a:t>
            </a:r>
            <a:r>
              <a:rPr lang="en-GB" u="sng" dirty="0">
                <a:hlinkClick r:id="rId2"/>
              </a:rPr>
              <a:t>srednja.hr</a:t>
            </a:r>
            <a:endParaRPr lang="hr-HR" u="sng" dirty="0"/>
          </a:p>
          <a:p>
            <a:pPr marL="0" indent="0">
              <a:buNone/>
            </a:pPr>
            <a:endParaRPr lang="hr-HR" dirty="0" smtClean="0"/>
          </a:p>
          <a:p>
            <a:pPr marL="0" indent="0">
              <a:buNone/>
            </a:pPr>
            <a:r>
              <a:rPr lang="hr-HR" b="1" dirty="0" smtClean="0"/>
              <a:t>Target</a:t>
            </a:r>
          </a:p>
          <a:p>
            <a:pPr marL="0" indent="0">
              <a:buNone/>
            </a:pPr>
            <a:r>
              <a:rPr lang="hr-HR" dirty="0" smtClean="0"/>
              <a:t>g</a:t>
            </a:r>
            <a:r>
              <a:rPr lang="en-US" dirty="0" err="1" smtClean="0"/>
              <a:t>raduates</a:t>
            </a:r>
            <a:r>
              <a:rPr lang="en-US" dirty="0" smtClean="0"/>
              <a:t> </a:t>
            </a:r>
            <a:r>
              <a:rPr lang="en-US" dirty="0"/>
              <a:t>in secondary schools and freshmen in higher education, </a:t>
            </a:r>
            <a:r>
              <a:rPr lang="en-US" dirty="0" smtClean="0"/>
              <a:t>season 201</a:t>
            </a:r>
            <a:r>
              <a:rPr lang="hr-HR" dirty="0" smtClean="0"/>
              <a:t>3</a:t>
            </a:r>
            <a:r>
              <a:rPr lang="en-US" dirty="0" smtClean="0"/>
              <a:t>/201</a:t>
            </a:r>
            <a:r>
              <a:rPr lang="hr-HR" dirty="0" smtClean="0"/>
              <a:t>4</a:t>
            </a:r>
            <a:endParaRPr lang="en-US" dirty="0"/>
          </a:p>
          <a:p>
            <a:pPr marL="0" indent="0">
              <a:buNone/>
            </a:pPr>
            <a:endParaRPr lang="hr-HR" dirty="0"/>
          </a:p>
        </p:txBody>
      </p:sp>
      <p:sp>
        <p:nvSpPr>
          <p:cNvPr id="3" name="Content Placeholder 2"/>
          <p:cNvSpPr>
            <a:spLocks noGrp="1"/>
          </p:cNvSpPr>
          <p:nvPr>
            <p:ph idx="10"/>
          </p:nvPr>
        </p:nvSpPr>
        <p:spPr/>
        <p:txBody>
          <a:bodyPr/>
          <a:lstStyle/>
          <a:p>
            <a:pPr marL="0" indent="0">
              <a:buNone/>
            </a:pPr>
            <a:r>
              <a:rPr lang="en-US" dirty="0"/>
              <a:t>Facebook survey on 5000 graduates and </a:t>
            </a:r>
            <a:r>
              <a:rPr lang="en-US" dirty="0" smtClean="0"/>
              <a:t>freshmen</a:t>
            </a:r>
            <a:r>
              <a:rPr lang="hr-HR" dirty="0" smtClean="0"/>
              <a:t> </a:t>
            </a:r>
            <a:r>
              <a:rPr lang="hr-HR" dirty="0" err="1" smtClean="0"/>
              <a:t>revealing</a:t>
            </a:r>
            <a:r>
              <a:rPr lang="hr-HR" dirty="0" smtClean="0"/>
              <a:t>:</a:t>
            </a:r>
          </a:p>
          <a:p>
            <a:r>
              <a:rPr lang="hr-HR" dirty="0" err="1" smtClean="0"/>
              <a:t>What</a:t>
            </a:r>
            <a:r>
              <a:rPr lang="hr-HR" dirty="0" smtClean="0"/>
              <a:t> </a:t>
            </a:r>
            <a:r>
              <a:rPr lang="hr-HR" dirty="0" err="1" smtClean="0"/>
              <a:t>careers</a:t>
            </a:r>
            <a:r>
              <a:rPr lang="hr-HR" dirty="0" smtClean="0"/>
              <a:t> are </a:t>
            </a:r>
            <a:r>
              <a:rPr lang="hr-HR" dirty="0" err="1" smtClean="0"/>
              <a:t>young</a:t>
            </a:r>
            <a:r>
              <a:rPr lang="hr-HR" dirty="0" smtClean="0"/>
              <a:t> </a:t>
            </a:r>
            <a:r>
              <a:rPr lang="hr-HR" dirty="0" err="1" smtClean="0"/>
              <a:t>people</a:t>
            </a:r>
            <a:r>
              <a:rPr lang="hr-HR" dirty="0" smtClean="0"/>
              <a:t> </a:t>
            </a:r>
            <a:r>
              <a:rPr lang="hr-HR" dirty="0" err="1" smtClean="0"/>
              <a:t>expecting</a:t>
            </a:r>
            <a:r>
              <a:rPr lang="hr-HR" dirty="0" smtClean="0"/>
              <a:t> for </a:t>
            </a:r>
            <a:r>
              <a:rPr lang="hr-HR" dirty="0" err="1" smtClean="0"/>
              <a:t>themselves</a:t>
            </a:r>
            <a:endParaRPr lang="hr-HR" dirty="0" smtClean="0"/>
          </a:p>
          <a:p>
            <a:r>
              <a:rPr lang="hr-HR" dirty="0" smtClean="0"/>
              <a:t>Who </a:t>
            </a:r>
            <a:r>
              <a:rPr lang="hr-HR" dirty="0" err="1" smtClean="0"/>
              <a:t>influenced</a:t>
            </a:r>
            <a:r>
              <a:rPr lang="hr-HR" dirty="0" smtClean="0"/>
              <a:t> </a:t>
            </a:r>
            <a:r>
              <a:rPr lang="hr-HR" dirty="0" err="1" smtClean="0"/>
              <a:t>them</a:t>
            </a:r>
            <a:endParaRPr lang="hr-HR" dirty="0" smtClean="0"/>
          </a:p>
          <a:p>
            <a:r>
              <a:rPr lang="hr-HR" dirty="0" err="1" smtClean="0"/>
              <a:t>What</a:t>
            </a:r>
            <a:r>
              <a:rPr lang="hr-HR" dirty="0" smtClean="0"/>
              <a:t> </a:t>
            </a:r>
            <a:r>
              <a:rPr lang="hr-HR" dirty="0" err="1" smtClean="0"/>
              <a:t>guided</a:t>
            </a:r>
            <a:r>
              <a:rPr lang="hr-HR" dirty="0" smtClean="0"/>
              <a:t> </a:t>
            </a:r>
            <a:r>
              <a:rPr lang="hr-HR" dirty="0" err="1" smtClean="0"/>
              <a:t>them</a:t>
            </a:r>
            <a:endParaRPr lang="hr-HR" dirty="0" smtClean="0"/>
          </a:p>
          <a:p>
            <a:r>
              <a:rPr lang="hr-HR" dirty="0" smtClean="0"/>
              <a:t>Are </a:t>
            </a:r>
            <a:r>
              <a:rPr lang="hr-HR" dirty="0" err="1" smtClean="0"/>
              <a:t>freshment</a:t>
            </a:r>
            <a:r>
              <a:rPr lang="hr-HR" dirty="0" smtClean="0"/>
              <a:t> </a:t>
            </a:r>
            <a:r>
              <a:rPr lang="hr-HR" dirty="0" err="1" smtClean="0"/>
              <a:t>satisfied</a:t>
            </a:r>
            <a:r>
              <a:rPr lang="hr-HR" dirty="0" smtClean="0"/>
              <a:t> </a:t>
            </a:r>
            <a:r>
              <a:rPr lang="hr-HR" dirty="0" err="1" smtClean="0"/>
              <a:t>with</a:t>
            </a:r>
            <a:r>
              <a:rPr lang="hr-HR" dirty="0" smtClean="0"/>
              <a:t> </a:t>
            </a:r>
            <a:r>
              <a:rPr lang="hr-HR" dirty="0" err="1" smtClean="0"/>
              <a:t>their</a:t>
            </a:r>
            <a:r>
              <a:rPr lang="hr-HR" dirty="0" smtClean="0"/>
              <a:t> </a:t>
            </a:r>
            <a:r>
              <a:rPr lang="hr-HR" dirty="0" err="1" smtClean="0"/>
              <a:t>choice</a:t>
            </a:r>
            <a:endParaRPr lang="hr-HR" dirty="0" smtClean="0"/>
          </a:p>
          <a:p>
            <a:r>
              <a:rPr lang="hr-HR" dirty="0" err="1" smtClean="0"/>
              <a:t>Why</a:t>
            </a:r>
            <a:r>
              <a:rPr lang="hr-HR" dirty="0" smtClean="0"/>
              <a:t> are </a:t>
            </a:r>
            <a:r>
              <a:rPr lang="hr-HR" dirty="0" err="1" smtClean="0"/>
              <a:t>that</a:t>
            </a:r>
            <a:r>
              <a:rPr lang="hr-HR" dirty="0" smtClean="0"/>
              <a:t> </a:t>
            </a:r>
            <a:r>
              <a:rPr lang="hr-HR" dirty="0" err="1" smtClean="0"/>
              <a:t>choosing</a:t>
            </a:r>
            <a:r>
              <a:rPr lang="hr-HR" dirty="0" smtClean="0"/>
              <a:t> </a:t>
            </a:r>
            <a:r>
              <a:rPr lang="hr-HR" dirty="0" err="1" smtClean="0"/>
              <a:t>that</a:t>
            </a:r>
            <a:r>
              <a:rPr lang="hr-HR" dirty="0" smtClean="0"/>
              <a:t>?</a:t>
            </a:r>
          </a:p>
          <a:p>
            <a:r>
              <a:rPr lang="hr-HR" dirty="0" smtClean="0"/>
              <a:t>STEM?</a:t>
            </a:r>
            <a:endParaRPr lang="en-US" dirty="0"/>
          </a:p>
        </p:txBody>
      </p:sp>
      <p:sp>
        <p:nvSpPr>
          <p:cNvPr id="4" name="Title 3"/>
          <p:cNvSpPr>
            <a:spLocks noGrp="1"/>
          </p:cNvSpPr>
          <p:nvPr>
            <p:ph type="title"/>
          </p:nvPr>
        </p:nvSpPr>
        <p:spPr/>
        <p:txBody>
          <a:bodyPr/>
          <a:lstStyle/>
          <a:p>
            <a:r>
              <a:rPr lang="hr-HR" dirty="0" err="1" smtClean="0"/>
              <a:t>Activities</a:t>
            </a:r>
            <a:endParaRPr lang="hr-HR" dirty="0"/>
          </a:p>
        </p:txBody>
      </p:sp>
    </p:spTree>
    <p:extLst>
      <p:ext uri="{BB962C8B-B14F-4D97-AF65-F5344CB8AC3E}">
        <p14:creationId xmlns:p14="http://schemas.microsoft.com/office/powerpoint/2010/main" val="1037085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hr-HR" b="1" dirty="0" err="1" smtClean="0"/>
              <a:t>Educations</a:t>
            </a:r>
            <a:r>
              <a:rPr lang="hr-HR" b="1" dirty="0" smtClean="0"/>
              <a:t> </a:t>
            </a:r>
            <a:r>
              <a:rPr lang="hr-HR" b="1" dirty="0" err="1" smtClean="0"/>
              <a:t>and</a:t>
            </a:r>
            <a:r>
              <a:rPr lang="hr-HR" b="1" dirty="0" smtClean="0"/>
              <a:t> </a:t>
            </a:r>
            <a:r>
              <a:rPr lang="hr-HR" b="1" dirty="0" err="1" smtClean="0"/>
              <a:t>competition</a:t>
            </a:r>
            <a:r>
              <a:rPr lang="hr-HR" b="1" dirty="0" smtClean="0"/>
              <a:t>: „</a:t>
            </a:r>
            <a:r>
              <a:rPr lang="hr-HR" b="1" dirty="0" err="1" smtClean="0"/>
              <a:t>Step</a:t>
            </a:r>
            <a:r>
              <a:rPr lang="hr-HR" b="1" dirty="0" smtClean="0"/>
              <a:t> </a:t>
            </a:r>
            <a:r>
              <a:rPr lang="hr-HR" b="1" dirty="0" err="1"/>
              <a:t>into</a:t>
            </a:r>
            <a:r>
              <a:rPr lang="hr-HR" b="1" dirty="0"/>
              <a:t> </a:t>
            </a:r>
            <a:r>
              <a:rPr lang="hr-HR" b="1" dirty="0" err="1"/>
              <a:t>smart</a:t>
            </a:r>
            <a:r>
              <a:rPr lang="hr-HR" b="1" dirty="0"/>
              <a:t> </a:t>
            </a:r>
            <a:r>
              <a:rPr lang="hr-HR" b="1" dirty="0" err="1" smtClean="0"/>
              <a:t>world</a:t>
            </a:r>
            <a:r>
              <a:rPr lang="hr-HR" b="1" dirty="0" smtClean="0"/>
              <a:t>”</a:t>
            </a:r>
          </a:p>
          <a:p>
            <a:pPr marL="0" indent="0">
              <a:buNone/>
            </a:pPr>
            <a:endParaRPr lang="hr-HR" dirty="0" smtClean="0"/>
          </a:p>
          <a:p>
            <a:pPr marL="0" indent="0">
              <a:buNone/>
            </a:pPr>
            <a:r>
              <a:rPr lang="hr-HR" b="1" dirty="0" smtClean="0"/>
              <a:t>Partners</a:t>
            </a:r>
            <a:endParaRPr lang="hr-HR" b="1" dirty="0"/>
          </a:p>
          <a:p>
            <a:pPr marL="0" indent="0">
              <a:buNone/>
            </a:pPr>
            <a:r>
              <a:rPr lang="hr-HR" dirty="0" smtClean="0"/>
              <a:t>SAP, </a:t>
            </a:r>
            <a:r>
              <a:rPr lang="en-US" dirty="0" smtClean="0"/>
              <a:t>Students</a:t>
            </a:r>
            <a:r>
              <a:rPr lang="en-US" dirty="0"/>
              <a:t>’ </a:t>
            </a:r>
            <a:r>
              <a:rPr lang="hr-HR" dirty="0" smtClean="0"/>
              <a:t>a</a:t>
            </a:r>
            <a:r>
              <a:rPr lang="en-US" dirty="0" err="1" smtClean="0"/>
              <a:t>ssociation</a:t>
            </a:r>
            <a:r>
              <a:rPr lang="en-US" dirty="0" smtClean="0"/>
              <a:t> </a:t>
            </a:r>
            <a:r>
              <a:rPr lang="en-US" dirty="0"/>
              <a:t>for </a:t>
            </a:r>
            <a:r>
              <a:rPr lang="hr-HR" dirty="0" smtClean="0"/>
              <a:t>a</a:t>
            </a:r>
            <a:r>
              <a:rPr lang="en-US" dirty="0" err="1" smtClean="0"/>
              <a:t>pplied</a:t>
            </a:r>
            <a:r>
              <a:rPr lang="en-US" dirty="0" smtClean="0"/>
              <a:t> </a:t>
            </a:r>
            <a:r>
              <a:rPr lang="hr-HR" dirty="0" smtClean="0"/>
              <a:t>e</a:t>
            </a:r>
            <a:r>
              <a:rPr lang="en-US" dirty="0" err="1" smtClean="0"/>
              <a:t>ngineering</a:t>
            </a:r>
            <a:r>
              <a:rPr lang="en-US" dirty="0" smtClean="0"/>
              <a:t> </a:t>
            </a:r>
            <a:r>
              <a:rPr lang="en-US" dirty="0"/>
              <a:t>“KASPER</a:t>
            </a:r>
            <a:r>
              <a:rPr lang="en-US" dirty="0" smtClean="0"/>
              <a:t>”</a:t>
            </a:r>
            <a:r>
              <a:rPr lang="hr-HR" dirty="0" smtClean="0"/>
              <a:t>, </a:t>
            </a:r>
            <a:r>
              <a:rPr lang="hr-HR" dirty="0" err="1" smtClean="0"/>
              <a:t>University</a:t>
            </a:r>
            <a:r>
              <a:rPr lang="hr-HR" dirty="0" smtClean="0"/>
              <a:t> </a:t>
            </a:r>
            <a:r>
              <a:rPr lang="hr-HR" dirty="0" err="1" smtClean="0"/>
              <a:t>College</a:t>
            </a:r>
            <a:r>
              <a:rPr lang="hr-HR" dirty="0" smtClean="0"/>
              <a:t> Algebra</a:t>
            </a:r>
          </a:p>
          <a:p>
            <a:pPr marL="0" indent="0">
              <a:buNone/>
            </a:pPr>
            <a:endParaRPr lang="hr-HR" dirty="0"/>
          </a:p>
          <a:p>
            <a:pPr marL="0" indent="0">
              <a:buNone/>
            </a:pPr>
            <a:r>
              <a:rPr lang="hr-HR" b="1" dirty="0" smtClean="0"/>
              <a:t>Target</a:t>
            </a:r>
          </a:p>
          <a:p>
            <a:pPr marL="0" indent="0">
              <a:buNone/>
            </a:pPr>
            <a:r>
              <a:rPr lang="hr-HR" dirty="0" err="1" smtClean="0"/>
              <a:t>Students</a:t>
            </a:r>
            <a:r>
              <a:rPr lang="hr-HR" dirty="0" smtClean="0"/>
              <a:t>, </a:t>
            </a:r>
            <a:r>
              <a:rPr lang="hr-HR" dirty="0" err="1" smtClean="0"/>
              <a:t>pupils</a:t>
            </a:r>
            <a:r>
              <a:rPr lang="hr-HR" dirty="0" smtClean="0"/>
              <a:t>, </a:t>
            </a:r>
            <a:r>
              <a:rPr lang="hr-HR" dirty="0" err="1" smtClean="0"/>
              <a:t>teachers</a:t>
            </a:r>
            <a:r>
              <a:rPr lang="hr-HR" dirty="0" smtClean="0"/>
              <a:t> </a:t>
            </a:r>
            <a:r>
              <a:rPr lang="hr-HR" dirty="0" err="1" smtClean="0"/>
              <a:t>in</a:t>
            </a:r>
            <a:r>
              <a:rPr lang="hr-HR" dirty="0" smtClean="0"/>
              <a:t> VET </a:t>
            </a:r>
            <a:r>
              <a:rPr lang="hr-HR" dirty="0" err="1" smtClean="0"/>
              <a:t>schools</a:t>
            </a:r>
            <a:endParaRPr lang="hr-HR" dirty="0"/>
          </a:p>
        </p:txBody>
      </p:sp>
      <p:sp>
        <p:nvSpPr>
          <p:cNvPr id="3" name="Content Placeholder 2"/>
          <p:cNvSpPr>
            <a:spLocks noGrp="1"/>
          </p:cNvSpPr>
          <p:nvPr>
            <p:ph idx="10"/>
          </p:nvPr>
        </p:nvSpPr>
        <p:spPr/>
        <p:txBody>
          <a:bodyPr>
            <a:normAutofit fontScale="70000" lnSpcReduction="20000"/>
          </a:bodyPr>
          <a:lstStyle/>
          <a:p>
            <a:pPr lvl="0"/>
            <a:r>
              <a:rPr lang="en-US" dirty="0"/>
              <a:t>Establishing students’ section of excellence in applied computer engineering, based on embedded and modular development systems</a:t>
            </a:r>
            <a:endParaRPr lang="hr-HR" dirty="0"/>
          </a:p>
          <a:p>
            <a:pPr lvl="0"/>
            <a:r>
              <a:rPr lang="en-US" dirty="0"/>
              <a:t>Acquiring 10 educational kits for </a:t>
            </a:r>
            <a:r>
              <a:rPr lang="en-US" dirty="0" err="1"/>
              <a:t>Arduino</a:t>
            </a:r>
            <a:r>
              <a:rPr lang="en-US" dirty="0"/>
              <a:t> electronics prototyping platform</a:t>
            </a:r>
            <a:endParaRPr lang="hr-HR" dirty="0"/>
          </a:p>
          <a:p>
            <a:pPr lvl="0"/>
            <a:r>
              <a:rPr lang="en-US" dirty="0"/>
              <a:t>Creating curriculums for teachers in vocational education (technical high schools), pupils and students, with assistance of partners</a:t>
            </a:r>
            <a:endParaRPr lang="hr-HR" dirty="0"/>
          </a:p>
          <a:p>
            <a:pPr lvl="0"/>
            <a:r>
              <a:rPr lang="en-US" dirty="0"/>
              <a:t>Providing training for teachers and students organization, who will disseminate the knowledge between their primary groups</a:t>
            </a:r>
            <a:endParaRPr lang="hr-HR" dirty="0"/>
          </a:p>
          <a:p>
            <a:pPr lvl="0"/>
            <a:r>
              <a:rPr lang="en-US" dirty="0"/>
              <a:t>Lending eight prototyping kits to VET schools who will be direct partners, so they can start experimenting with the assistance of teachers</a:t>
            </a:r>
            <a:endParaRPr lang="hr-HR" dirty="0"/>
          </a:p>
          <a:p>
            <a:pPr lvl="0"/>
            <a:r>
              <a:rPr lang="en-US" dirty="0"/>
              <a:t>Establishing the annual SAP competition for pupils in vocational schools and students in engineering field</a:t>
            </a:r>
            <a:endParaRPr lang="hr-HR" dirty="0"/>
          </a:p>
          <a:p>
            <a:endParaRPr lang="hr-HR" dirty="0"/>
          </a:p>
        </p:txBody>
      </p:sp>
      <p:sp>
        <p:nvSpPr>
          <p:cNvPr id="4" name="Title 3"/>
          <p:cNvSpPr>
            <a:spLocks noGrp="1"/>
          </p:cNvSpPr>
          <p:nvPr>
            <p:ph type="title"/>
          </p:nvPr>
        </p:nvSpPr>
        <p:spPr/>
        <p:txBody>
          <a:bodyPr/>
          <a:lstStyle/>
          <a:p>
            <a:r>
              <a:rPr lang="hr-HR" dirty="0" err="1" smtClean="0"/>
              <a:t>Activities</a:t>
            </a:r>
            <a:endParaRPr lang="hr-HR" dirty="0"/>
          </a:p>
        </p:txBody>
      </p:sp>
    </p:spTree>
    <p:extLst>
      <p:ext uri="{BB962C8B-B14F-4D97-AF65-F5344CB8AC3E}">
        <p14:creationId xmlns:p14="http://schemas.microsoft.com/office/powerpoint/2010/main" val="329537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pasica_11_2011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457200" y="492125"/>
            <a:ext cx="7067550" cy="633413"/>
          </a:xfrm>
        </p:spPr>
        <p:txBody>
          <a:bodyPr/>
          <a:lstStyle/>
          <a:p>
            <a:pPr algn="l" eaLnBrk="1" hangingPunct="1"/>
            <a:r>
              <a:rPr lang="hr-HR" altLang="sr-Latn-RS" sz="3600" b="1" smtClean="0"/>
              <a:t>Informacijske tehnologije (IT)</a:t>
            </a:r>
            <a:endParaRPr lang="en-US" altLang="sr-Latn-RS" sz="3600" b="1" smtClean="0"/>
          </a:p>
        </p:txBody>
      </p:sp>
      <p:sp>
        <p:nvSpPr>
          <p:cNvPr id="3076"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71AC5-FE90-43BA-B2F7-10773323980B}" type="datetime1">
              <a:rPr lang="hr-HR" sz="1600" b="1" smtClean="0">
                <a:solidFill>
                  <a:prstClr val="white"/>
                </a:solidFill>
              </a:rPr>
              <a:pPr fontAlgn="base">
                <a:spcBef>
                  <a:spcPct val="0"/>
                </a:spcBef>
                <a:spcAft>
                  <a:spcPct val="0"/>
                </a:spcAft>
                <a:defRPr/>
              </a:pPr>
              <a:t>12.12.2013.</a:t>
            </a:fld>
            <a:endParaRPr lang="en-US" sz="1600" b="1" smtClean="0">
              <a:solidFill>
                <a:prstClr val="white"/>
              </a:solidFill>
            </a:endParaRPr>
          </a:p>
        </p:txBody>
      </p:sp>
      <p:sp>
        <p:nvSpPr>
          <p:cNvPr id="3078" name="TextBox 7"/>
          <p:cNvSpPr txBox="1">
            <a:spLocks noChangeArrowheads="1"/>
          </p:cNvSpPr>
          <p:nvPr/>
        </p:nvSpPr>
        <p:spPr bwMode="auto">
          <a:xfrm>
            <a:off x="827088" y="1125538"/>
            <a:ext cx="7994650" cy="4832350"/>
          </a:xfrm>
          <a:prstGeom prst="rect">
            <a:avLst/>
          </a:prstGeom>
          <a:noFill/>
          <a:ln w="9525">
            <a:noFill/>
            <a:miter lim="800000"/>
            <a:headEnd/>
            <a:tailEnd/>
          </a:ln>
        </p:spPr>
        <p:txBody>
          <a:bodyPr>
            <a:spAutoFit/>
          </a:bodyPr>
          <a:lstStyle/>
          <a:p>
            <a:pPr fontAlgn="base">
              <a:spcBef>
                <a:spcPct val="0"/>
              </a:spcBef>
              <a:spcAft>
                <a:spcPct val="0"/>
              </a:spcAft>
              <a:buFont typeface="Arial" pitchFamily="34" charset="0"/>
              <a:buChar char="•"/>
              <a:defRPr/>
            </a:pPr>
            <a:r>
              <a:rPr lang="hr-HR" sz="3200" dirty="0">
                <a:solidFill>
                  <a:prstClr val="black"/>
                </a:solidFill>
              </a:rPr>
              <a:t> U 2012. je objavljeno </a:t>
            </a:r>
            <a:r>
              <a:rPr lang="hr-HR" sz="3200" b="1" dirty="0">
                <a:solidFill>
                  <a:prstClr val="black"/>
                </a:solidFill>
              </a:rPr>
              <a:t>1.040</a:t>
            </a:r>
            <a:r>
              <a:rPr lang="hr-HR" sz="3200" dirty="0">
                <a:solidFill>
                  <a:prstClr val="black"/>
                </a:solidFill>
              </a:rPr>
              <a:t>* oglasa.</a:t>
            </a:r>
          </a:p>
          <a:p>
            <a:pPr fontAlgn="base">
              <a:spcBef>
                <a:spcPct val="0"/>
              </a:spcBef>
              <a:spcAft>
                <a:spcPct val="0"/>
              </a:spcAft>
              <a:buFont typeface="Arial" pitchFamily="34" charset="0"/>
              <a:buChar char="•"/>
              <a:defRPr/>
            </a:pPr>
            <a:r>
              <a:rPr lang="hr-HR" sz="3200" dirty="0">
                <a:solidFill>
                  <a:prstClr val="black"/>
                </a:solidFill>
              </a:rPr>
              <a:t> </a:t>
            </a:r>
            <a:r>
              <a:rPr lang="hr-HR" sz="3200" b="1" dirty="0">
                <a:solidFill>
                  <a:prstClr val="black"/>
                </a:solidFill>
              </a:rPr>
              <a:t>-12% </a:t>
            </a:r>
            <a:r>
              <a:rPr lang="hr-HR" sz="3200" dirty="0">
                <a:solidFill>
                  <a:prstClr val="black"/>
                </a:solidFill>
              </a:rPr>
              <a:t>u odnosu na 2011.</a:t>
            </a:r>
          </a:p>
          <a:p>
            <a:pPr fontAlgn="base">
              <a:spcBef>
                <a:spcPct val="0"/>
              </a:spcBef>
              <a:spcAft>
                <a:spcPct val="0"/>
              </a:spcAft>
              <a:defRPr/>
            </a:pPr>
            <a:endParaRPr lang="hr-HR" sz="1000" dirty="0">
              <a:solidFill>
                <a:prstClr val="black"/>
              </a:solidFill>
            </a:endParaRPr>
          </a:p>
          <a:p>
            <a:pPr fontAlgn="base">
              <a:spcBef>
                <a:spcPct val="0"/>
              </a:spcBef>
              <a:spcAft>
                <a:spcPct val="0"/>
              </a:spcAft>
              <a:buFont typeface="Arial" pitchFamily="34" charset="0"/>
              <a:buChar char="•"/>
              <a:defRPr/>
            </a:pPr>
            <a:r>
              <a:rPr lang="hr-HR" sz="3200" dirty="0">
                <a:solidFill>
                  <a:prstClr val="black"/>
                </a:solidFill>
              </a:rPr>
              <a:t> U prva tri kvartala 2013. objavljeno je</a:t>
            </a:r>
            <a:br>
              <a:rPr lang="hr-HR" sz="3200" dirty="0">
                <a:solidFill>
                  <a:prstClr val="black"/>
                </a:solidFill>
              </a:rPr>
            </a:br>
            <a:r>
              <a:rPr lang="hr-HR" sz="3200" dirty="0">
                <a:solidFill>
                  <a:prstClr val="black"/>
                </a:solidFill>
              </a:rPr>
              <a:t>   </a:t>
            </a:r>
            <a:r>
              <a:rPr lang="hr-HR" sz="3200" b="1" dirty="0">
                <a:solidFill>
                  <a:prstClr val="black"/>
                </a:solidFill>
              </a:rPr>
              <a:t>1.210  oglasa</a:t>
            </a:r>
          </a:p>
          <a:p>
            <a:pPr fontAlgn="base">
              <a:spcBef>
                <a:spcPct val="0"/>
              </a:spcBef>
              <a:spcAft>
                <a:spcPct val="0"/>
              </a:spcAft>
              <a:buFont typeface="Arial" pitchFamily="34" charset="0"/>
              <a:buChar char="•"/>
              <a:defRPr/>
            </a:pPr>
            <a:r>
              <a:rPr lang="hr-HR" sz="3200" dirty="0">
                <a:solidFill>
                  <a:prstClr val="black"/>
                </a:solidFill>
              </a:rPr>
              <a:t> </a:t>
            </a:r>
            <a:r>
              <a:rPr lang="hr-HR" sz="3200" b="1" dirty="0">
                <a:solidFill>
                  <a:prstClr val="black"/>
                </a:solidFill>
              </a:rPr>
              <a:t>+45% </a:t>
            </a:r>
            <a:r>
              <a:rPr lang="hr-HR" sz="3200" dirty="0">
                <a:solidFill>
                  <a:prstClr val="black"/>
                </a:solidFill>
              </a:rPr>
              <a:t>u odnosu na isto razdoblje 2012. </a:t>
            </a:r>
          </a:p>
          <a:p>
            <a:pPr fontAlgn="base">
              <a:spcBef>
                <a:spcPct val="0"/>
              </a:spcBef>
              <a:spcAft>
                <a:spcPct val="0"/>
              </a:spcAft>
              <a:buFont typeface="Arial" pitchFamily="34" charset="0"/>
              <a:buChar char="•"/>
              <a:defRPr/>
            </a:pPr>
            <a:endParaRPr lang="hr-HR" sz="1000" dirty="0">
              <a:solidFill>
                <a:prstClr val="black"/>
              </a:solidFill>
            </a:endParaRPr>
          </a:p>
          <a:p>
            <a:pPr fontAlgn="base">
              <a:spcBef>
                <a:spcPct val="0"/>
              </a:spcBef>
              <a:spcAft>
                <a:spcPct val="0"/>
              </a:spcAft>
              <a:buFont typeface="Arial" pitchFamily="34" charset="0"/>
              <a:buChar char="•"/>
              <a:defRPr/>
            </a:pPr>
            <a:r>
              <a:rPr lang="hr-HR" sz="3200" dirty="0">
                <a:solidFill>
                  <a:prstClr val="black"/>
                </a:solidFill>
              </a:rPr>
              <a:t> Najtraženija zanimanja: </a:t>
            </a:r>
          </a:p>
          <a:p>
            <a:pPr lvl="1" fontAlgn="base">
              <a:spcBef>
                <a:spcPct val="0"/>
              </a:spcBef>
              <a:spcAft>
                <a:spcPct val="0"/>
              </a:spcAft>
              <a:buFont typeface="Arial" pitchFamily="34" charset="0"/>
              <a:buChar char="•"/>
              <a:defRPr/>
            </a:pPr>
            <a:r>
              <a:rPr lang="hr-HR" sz="3200" dirty="0">
                <a:solidFill>
                  <a:prstClr val="black"/>
                </a:solidFill>
              </a:rPr>
              <a:t> Programer</a:t>
            </a:r>
          </a:p>
          <a:p>
            <a:pPr lvl="1" fontAlgn="base">
              <a:spcBef>
                <a:spcPct val="0"/>
              </a:spcBef>
              <a:spcAft>
                <a:spcPct val="0"/>
              </a:spcAft>
              <a:buFont typeface="Arial" pitchFamily="34" charset="0"/>
              <a:buChar char="•"/>
              <a:defRPr/>
            </a:pPr>
            <a:r>
              <a:rPr lang="hr-HR" sz="3200" dirty="0">
                <a:solidFill>
                  <a:prstClr val="black"/>
                </a:solidFill>
              </a:rPr>
              <a:t> Web dizajner</a:t>
            </a:r>
          </a:p>
          <a:p>
            <a:pPr lvl="1" fontAlgn="base">
              <a:spcBef>
                <a:spcPct val="0"/>
              </a:spcBef>
              <a:spcAft>
                <a:spcPct val="0"/>
              </a:spcAft>
              <a:buFont typeface="Arial" pitchFamily="34" charset="0"/>
              <a:buChar char="•"/>
              <a:defRPr/>
            </a:pPr>
            <a:r>
              <a:rPr lang="hr-HR" sz="3200" dirty="0">
                <a:solidFill>
                  <a:prstClr val="black"/>
                </a:solidFill>
              </a:rPr>
              <a:t> PHP Programer</a:t>
            </a:r>
          </a:p>
        </p:txBody>
      </p:sp>
      <p:cxnSp>
        <p:nvCxnSpPr>
          <p:cNvPr id="8" name="Straight Connector 7"/>
          <p:cNvCxnSpPr/>
          <p:nvPr/>
        </p:nvCxnSpPr>
        <p:spPr>
          <a:xfrm>
            <a:off x="250825" y="1125538"/>
            <a:ext cx="8642350" cy="0"/>
          </a:xfrm>
          <a:prstGeom prst="line">
            <a:avLst/>
          </a:prstGeom>
          <a:ln cmpd="sng">
            <a:solidFill>
              <a:srgbClr val="D51B1B"/>
            </a:solidFill>
            <a:headEnd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92263" y="5911850"/>
            <a:ext cx="6292850" cy="369888"/>
          </a:xfrm>
          <a:prstGeom prst="rect">
            <a:avLst/>
          </a:prstGeom>
          <a:noFill/>
        </p:spPr>
        <p:txBody>
          <a:bodyPr wrap="none">
            <a:spAutoFit/>
          </a:bodyPr>
          <a:lstStyle/>
          <a:p>
            <a:pPr fontAlgn="base">
              <a:spcBef>
                <a:spcPct val="0"/>
              </a:spcBef>
              <a:spcAft>
                <a:spcPct val="0"/>
              </a:spcAft>
              <a:defRPr/>
            </a:pPr>
            <a:r>
              <a:rPr lang="hr-HR" dirty="0">
                <a:solidFill>
                  <a:prstClr val="black"/>
                </a:solidFill>
              </a:rPr>
              <a:t>* U dijelu oglasa tražio se jedan izvršitelj za više različitih poslova</a:t>
            </a:r>
            <a:r>
              <a:rPr lang="hr-HR" dirty="0">
                <a:solidFill>
                  <a:prstClr val="black"/>
                </a:solidFill>
                <a:latin typeface="Arial" charset="0"/>
              </a:rPr>
              <a:t>.</a:t>
            </a:r>
            <a:endParaRPr lang="en-US" dirty="0">
              <a:solidFill>
                <a:prstClr val="black"/>
              </a:solidFill>
              <a:latin typeface="Arial" charset="0"/>
            </a:endParaRPr>
          </a:p>
        </p:txBody>
      </p:sp>
    </p:spTree>
    <p:extLst>
      <p:ext uri="{BB962C8B-B14F-4D97-AF65-F5344CB8AC3E}">
        <p14:creationId xmlns:p14="http://schemas.microsoft.com/office/powerpoint/2010/main" val="539274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Workshops “</a:t>
            </a:r>
            <a:r>
              <a:rPr lang="en-GB" b="1" dirty="0" err="1"/>
              <a:t>eCitizen</a:t>
            </a:r>
            <a:r>
              <a:rPr lang="en-GB" b="1" dirty="0" smtClean="0"/>
              <a:t>”</a:t>
            </a:r>
            <a:endParaRPr lang="hr-HR" dirty="0" smtClean="0"/>
          </a:p>
          <a:p>
            <a:pPr marL="0" indent="0">
              <a:buNone/>
            </a:pPr>
            <a:endParaRPr lang="hr-HR" dirty="0"/>
          </a:p>
          <a:p>
            <a:pPr marL="0" indent="0">
              <a:buNone/>
            </a:pPr>
            <a:r>
              <a:rPr lang="hr-HR" b="1" dirty="0" smtClean="0"/>
              <a:t>Partner</a:t>
            </a:r>
          </a:p>
          <a:p>
            <a:pPr marL="0" indent="0">
              <a:buNone/>
            </a:pPr>
            <a:r>
              <a:rPr lang="hr-HR" dirty="0" smtClean="0"/>
              <a:t>T</a:t>
            </a:r>
            <a:r>
              <a:rPr lang="en-GB" dirty="0" smtClean="0"/>
              <a:t>he </a:t>
            </a:r>
            <a:r>
              <a:rPr lang="en-GB" dirty="0"/>
              <a:t>largest Croatian loyalty </a:t>
            </a:r>
            <a:r>
              <a:rPr lang="en-GB" dirty="0" smtClean="0"/>
              <a:t>program</a:t>
            </a:r>
            <a:r>
              <a:rPr lang="hr-HR" dirty="0" smtClean="0"/>
              <a:t> – </a:t>
            </a:r>
            <a:r>
              <a:rPr lang="en-GB" dirty="0" err="1" smtClean="0"/>
              <a:t>Multiplus</a:t>
            </a:r>
            <a:r>
              <a:rPr lang="en-GB" dirty="0" smtClean="0"/>
              <a:t> Card</a:t>
            </a:r>
            <a:r>
              <a:rPr lang="hr-HR" dirty="0" smtClean="0"/>
              <a:t>, Algebra</a:t>
            </a:r>
          </a:p>
          <a:p>
            <a:pPr marL="0" indent="0">
              <a:buNone/>
            </a:pPr>
            <a:endParaRPr lang="hr-HR" dirty="0"/>
          </a:p>
          <a:p>
            <a:pPr marL="0" indent="0">
              <a:buNone/>
            </a:pPr>
            <a:r>
              <a:rPr lang="hr-HR" b="1" dirty="0" smtClean="0"/>
              <a:t>Target</a:t>
            </a:r>
          </a:p>
          <a:p>
            <a:pPr marL="0" indent="0">
              <a:buNone/>
            </a:pPr>
            <a:r>
              <a:rPr lang="hr-HR" dirty="0" smtClean="0"/>
              <a:t>General </a:t>
            </a:r>
            <a:r>
              <a:rPr lang="hr-HR" dirty="0" err="1" smtClean="0"/>
              <a:t>non</a:t>
            </a:r>
            <a:r>
              <a:rPr lang="hr-HR" dirty="0" smtClean="0"/>
              <a:t>-</a:t>
            </a:r>
            <a:r>
              <a:rPr lang="hr-HR" dirty="0" err="1" smtClean="0"/>
              <a:t>eSkilled</a:t>
            </a:r>
            <a:r>
              <a:rPr lang="hr-HR" dirty="0" smtClean="0"/>
              <a:t> </a:t>
            </a:r>
            <a:r>
              <a:rPr lang="hr-HR" dirty="0" err="1" smtClean="0"/>
              <a:t>population</a:t>
            </a:r>
            <a:endParaRPr lang="hr-HR" dirty="0"/>
          </a:p>
        </p:txBody>
      </p:sp>
      <p:sp>
        <p:nvSpPr>
          <p:cNvPr id="3" name="Content Placeholder 2"/>
          <p:cNvSpPr>
            <a:spLocks noGrp="1"/>
          </p:cNvSpPr>
          <p:nvPr>
            <p:ph idx="10"/>
          </p:nvPr>
        </p:nvSpPr>
        <p:spPr/>
        <p:txBody>
          <a:bodyPr/>
          <a:lstStyle/>
          <a:p>
            <a:pPr marL="0" indent="0">
              <a:buNone/>
            </a:pPr>
            <a:r>
              <a:rPr lang="en-GB" dirty="0"/>
              <a:t>Through the cooperation with the largest Croatian loyalty program, </a:t>
            </a:r>
            <a:r>
              <a:rPr lang="en-GB" dirty="0" err="1"/>
              <a:t>Multiplus</a:t>
            </a:r>
            <a:r>
              <a:rPr lang="en-GB" dirty="0"/>
              <a:t> Card, Algebra will provide free training for more than 5.000 citizen on how to use e-services which make life easier: e-banking, m-banking, everyday on-line shopping and delivery, mobile internet services…</a:t>
            </a:r>
            <a:endParaRPr lang="hr-HR" dirty="0"/>
          </a:p>
          <a:p>
            <a:pPr marL="0" indent="0">
              <a:buNone/>
            </a:pPr>
            <a:endParaRPr lang="hr-HR" dirty="0"/>
          </a:p>
        </p:txBody>
      </p:sp>
      <p:sp>
        <p:nvSpPr>
          <p:cNvPr id="4" name="Title 3"/>
          <p:cNvSpPr>
            <a:spLocks noGrp="1"/>
          </p:cNvSpPr>
          <p:nvPr>
            <p:ph type="title"/>
          </p:nvPr>
        </p:nvSpPr>
        <p:spPr/>
        <p:txBody>
          <a:bodyPr/>
          <a:lstStyle/>
          <a:p>
            <a:r>
              <a:rPr lang="hr-HR" dirty="0" err="1"/>
              <a:t>Activities</a:t>
            </a:r>
            <a:endParaRPr lang="hr-HR" dirty="0"/>
          </a:p>
        </p:txBody>
      </p:sp>
    </p:spTree>
    <p:extLst>
      <p:ext uri="{BB962C8B-B14F-4D97-AF65-F5344CB8AC3E}">
        <p14:creationId xmlns:p14="http://schemas.microsoft.com/office/powerpoint/2010/main" val="4081476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pasica_11_2011_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457200" y="492125"/>
            <a:ext cx="7354888" cy="633413"/>
          </a:xfrm>
        </p:spPr>
        <p:txBody>
          <a:bodyPr/>
          <a:lstStyle/>
          <a:p>
            <a:pPr algn="l" eaLnBrk="1" hangingPunct="1"/>
            <a:r>
              <a:rPr lang="hr-HR" altLang="sr-Latn-RS" sz="3600" b="1" smtClean="0"/>
              <a:t>Objavljeni oglasi u IT-u od 2007. </a:t>
            </a:r>
            <a:endParaRPr lang="en-US" altLang="sr-Latn-RS" sz="3600" b="1" smtClean="0">
              <a:solidFill>
                <a:srgbClr val="D51B1B"/>
              </a:solidFill>
            </a:endParaRPr>
          </a:p>
        </p:txBody>
      </p:sp>
      <p:sp>
        <p:nvSpPr>
          <p:cNvPr id="3076"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71AC5-FE90-43BA-B2F7-10773323980B}" type="datetime1">
              <a:rPr lang="hr-HR" sz="1600" b="1" smtClean="0">
                <a:solidFill>
                  <a:prstClr val="white"/>
                </a:solidFill>
              </a:rPr>
              <a:pPr fontAlgn="base">
                <a:spcBef>
                  <a:spcPct val="0"/>
                </a:spcBef>
                <a:spcAft>
                  <a:spcPct val="0"/>
                </a:spcAft>
                <a:defRPr/>
              </a:pPr>
              <a:t>12.12.2013.</a:t>
            </a:fld>
            <a:endParaRPr lang="en-US" sz="1600" b="1" smtClean="0">
              <a:solidFill>
                <a:prstClr val="white"/>
              </a:solidFill>
            </a:endParaRPr>
          </a:p>
        </p:txBody>
      </p:sp>
      <p:sp>
        <p:nvSpPr>
          <p:cNvPr id="3077"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BC0A7-616F-4CD1-86BD-C70D3476C43B}" type="slidenum">
              <a:rPr lang="en-US" sz="1600" b="1" smtClean="0">
                <a:solidFill>
                  <a:prstClr val="white"/>
                </a:solidFill>
              </a:rPr>
              <a:pPr fontAlgn="base">
                <a:spcBef>
                  <a:spcPct val="0"/>
                </a:spcBef>
                <a:spcAft>
                  <a:spcPct val="0"/>
                </a:spcAft>
                <a:defRPr/>
              </a:pPr>
              <a:t>3</a:t>
            </a:fld>
            <a:endParaRPr lang="en-US" sz="1600" b="1" smtClean="0">
              <a:solidFill>
                <a:prstClr val="white"/>
              </a:solidFill>
            </a:endParaRPr>
          </a:p>
        </p:txBody>
      </p:sp>
      <p:cxnSp>
        <p:nvCxnSpPr>
          <p:cNvPr id="9" name="Straight Connector 8"/>
          <p:cNvCxnSpPr/>
          <p:nvPr/>
        </p:nvCxnSpPr>
        <p:spPr>
          <a:xfrm>
            <a:off x="250825" y="1125538"/>
            <a:ext cx="8642350" cy="0"/>
          </a:xfrm>
          <a:prstGeom prst="line">
            <a:avLst/>
          </a:prstGeom>
          <a:ln cmpd="sng">
            <a:solidFill>
              <a:srgbClr val="D51B1B"/>
            </a:solidFill>
            <a:headEnd w="lg" len="lg"/>
          </a:ln>
        </p:spPr>
        <p:style>
          <a:lnRef idx="1">
            <a:schemeClr val="accent1"/>
          </a:lnRef>
          <a:fillRef idx="0">
            <a:schemeClr val="accent1"/>
          </a:fillRef>
          <a:effectRef idx="0">
            <a:schemeClr val="accent1"/>
          </a:effectRef>
          <a:fontRef idx="minor">
            <a:schemeClr val="tx1"/>
          </a:fontRef>
        </p:style>
      </p:cxnSp>
      <p:graphicFrame>
        <p:nvGraphicFramePr>
          <p:cNvPr id="11271" name="Content Placeholder 3"/>
          <p:cNvGraphicFramePr>
            <a:graphicFrameLocks noGrp="1"/>
          </p:cNvGraphicFramePr>
          <p:nvPr/>
        </p:nvGraphicFramePr>
        <p:xfrm>
          <a:off x="920750" y="1217613"/>
          <a:ext cx="7231063" cy="4783137"/>
        </p:xfrm>
        <a:graphic>
          <a:graphicData uri="http://schemas.openxmlformats.org/presentationml/2006/ole">
            <mc:AlternateContent xmlns:mc="http://schemas.openxmlformats.org/markup-compatibility/2006">
              <mc:Choice xmlns:v="urn:schemas-microsoft-com:vml" Requires="v">
                <p:oleObj spid="_x0000_s2054" r:id="rId5" imgW="7230483" imgH="4779678" progId="Excel.Chart.8">
                  <p:embed/>
                </p:oleObj>
              </mc:Choice>
              <mc:Fallback>
                <p:oleObj r:id="rId5" imgW="7230483" imgH="4779678"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0" y="1217613"/>
                        <a:ext cx="7231063"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716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pasica_11_2011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457200" y="492125"/>
            <a:ext cx="7067550" cy="633413"/>
          </a:xfrm>
        </p:spPr>
        <p:txBody>
          <a:bodyPr/>
          <a:lstStyle/>
          <a:p>
            <a:pPr algn="l" eaLnBrk="1" hangingPunct="1"/>
            <a:r>
              <a:rPr lang="hr-HR" altLang="sr-Latn-RS" sz="3600" b="1" smtClean="0"/>
              <a:t>Prosječne plaće IT u Hrvatskoj</a:t>
            </a:r>
            <a:endParaRPr lang="en-US" altLang="sr-Latn-RS" sz="3600" b="1" smtClean="0"/>
          </a:p>
        </p:txBody>
      </p:sp>
      <p:sp>
        <p:nvSpPr>
          <p:cNvPr id="3076"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71AC5-FE90-43BA-B2F7-10773323980B}" type="datetime1">
              <a:rPr lang="hr-HR" sz="1600" b="1" smtClean="0">
                <a:solidFill>
                  <a:prstClr val="white"/>
                </a:solidFill>
              </a:rPr>
              <a:pPr fontAlgn="base">
                <a:spcBef>
                  <a:spcPct val="0"/>
                </a:spcBef>
                <a:spcAft>
                  <a:spcPct val="0"/>
                </a:spcAft>
                <a:defRPr/>
              </a:pPr>
              <a:t>12.12.2013.</a:t>
            </a:fld>
            <a:endParaRPr lang="en-US" sz="1600" b="1" dirty="0" smtClean="0">
              <a:solidFill>
                <a:prstClr val="white"/>
              </a:solidFill>
            </a:endParaRPr>
          </a:p>
        </p:txBody>
      </p:sp>
      <p:sp>
        <p:nvSpPr>
          <p:cNvPr id="3077"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A4E9B-E2E5-4F7F-9A5C-8FCA2034539B}" type="slidenum">
              <a:rPr lang="en-US" sz="1600" b="1" smtClean="0">
                <a:solidFill>
                  <a:prstClr val="white"/>
                </a:solidFill>
              </a:rPr>
              <a:pPr fontAlgn="base">
                <a:spcBef>
                  <a:spcPct val="0"/>
                </a:spcBef>
                <a:spcAft>
                  <a:spcPct val="0"/>
                </a:spcAft>
                <a:defRPr/>
              </a:pPr>
              <a:t>4</a:t>
            </a:fld>
            <a:endParaRPr lang="en-US" sz="1600" b="1" smtClean="0">
              <a:solidFill>
                <a:prstClr val="white"/>
              </a:solidFill>
            </a:endParaRPr>
          </a:p>
        </p:txBody>
      </p:sp>
      <p:sp>
        <p:nvSpPr>
          <p:cNvPr id="3078" name="TextBox 7"/>
          <p:cNvSpPr txBox="1">
            <a:spLocks noChangeArrowheads="1"/>
          </p:cNvSpPr>
          <p:nvPr/>
        </p:nvSpPr>
        <p:spPr bwMode="auto">
          <a:xfrm>
            <a:off x="684213" y="1484313"/>
            <a:ext cx="8137525" cy="4524375"/>
          </a:xfrm>
          <a:prstGeom prst="rect">
            <a:avLst/>
          </a:prstGeom>
          <a:noFill/>
          <a:ln w="9525">
            <a:noFill/>
            <a:miter lim="800000"/>
            <a:headEnd/>
            <a:tailEnd/>
          </a:ln>
        </p:spPr>
        <p:txBody>
          <a:bodyPr>
            <a:spAutoFit/>
          </a:bodyPr>
          <a:lstStyle/>
          <a:p>
            <a:pPr fontAlgn="base">
              <a:spcBef>
                <a:spcPct val="0"/>
              </a:spcBef>
              <a:spcAft>
                <a:spcPct val="0"/>
              </a:spcAft>
              <a:buFont typeface="Arial" pitchFamily="34" charset="0"/>
              <a:buChar char="•"/>
              <a:defRPr/>
            </a:pPr>
            <a:r>
              <a:rPr lang="pl-PL" sz="3200" dirty="0">
                <a:solidFill>
                  <a:prstClr val="black"/>
                </a:solidFill>
              </a:rPr>
              <a:t> </a:t>
            </a:r>
            <a:r>
              <a:rPr lang="pl-PL" sz="3200" b="1" dirty="0">
                <a:solidFill>
                  <a:prstClr val="black"/>
                </a:solidFill>
              </a:rPr>
              <a:t>6.794 kn </a:t>
            </a:r>
            <a:r>
              <a:rPr lang="pl-PL" sz="3200" dirty="0">
                <a:solidFill>
                  <a:prstClr val="black"/>
                </a:solidFill>
              </a:rPr>
              <a:t>prosječna neto plaća u kategoriji </a:t>
            </a:r>
            <a:br>
              <a:rPr lang="pl-PL" sz="3200" dirty="0">
                <a:solidFill>
                  <a:prstClr val="black"/>
                </a:solidFill>
              </a:rPr>
            </a:br>
            <a:r>
              <a:rPr lang="pl-PL" sz="3200" dirty="0">
                <a:solidFill>
                  <a:prstClr val="black"/>
                </a:solidFill>
              </a:rPr>
              <a:t>   IT u prva tri kvartala 2013. g.</a:t>
            </a:r>
          </a:p>
          <a:p>
            <a:pPr fontAlgn="base">
              <a:spcBef>
                <a:spcPct val="0"/>
              </a:spcBef>
              <a:spcAft>
                <a:spcPct val="0"/>
              </a:spcAft>
              <a:buFont typeface="Arial" pitchFamily="34" charset="0"/>
              <a:buChar char="•"/>
              <a:defRPr/>
            </a:pPr>
            <a:r>
              <a:rPr lang="pl-PL" sz="3200" dirty="0">
                <a:solidFill>
                  <a:prstClr val="black"/>
                </a:solidFill>
              </a:rPr>
              <a:t> </a:t>
            </a:r>
            <a:r>
              <a:rPr lang="pl-PL" sz="3200" b="1" dirty="0">
                <a:solidFill>
                  <a:prstClr val="black"/>
                </a:solidFill>
              </a:rPr>
              <a:t>+20% </a:t>
            </a:r>
            <a:r>
              <a:rPr lang="pl-PL" sz="3200" dirty="0">
                <a:solidFill>
                  <a:prstClr val="black"/>
                </a:solidFill>
              </a:rPr>
              <a:t>u odnosu na prosjek</a:t>
            </a:r>
            <a:r>
              <a:rPr lang="hr-HR" sz="3200" dirty="0">
                <a:solidFill>
                  <a:prstClr val="black"/>
                </a:solidFill>
              </a:rPr>
              <a:t> </a:t>
            </a:r>
          </a:p>
          <a:p>
            <a:pPr fontAlgn="base">
              <a:spcBef>
                <a:spcPct val="0"/>
              </a:spcBef>
              <a:spcAft>
                <a:spcPct val="0"/>
              </a:spcAft>
              <a:buFont typeface="Arial" pitchFamily="34" charset="0"/>
              <a:buChar char="•"/>
              <a:defRPr/>
            </a:pPr>
            <a:endParaRPr lang="hr-HR" sz="3200" dirty="0">
              <a:solidFill>
                <a:prstClr val="black"/>
              </a:solidFill>
            </a:endParaRPr>
          </a:p>
          <a:p>
            <a:pPr marL="457200" indent="-457200" fontAlgn="base">
              <a:spcBef>
                <a:spcPct val="0"/>
              </a:spcBef>
              <a:spcAft>
                <a:spcPct val="0"/>
              </a:spcAft>
              <a:buFont typeface="Arial" pitchFamily="34" charset="0"/>
              <a:buChar char="•"/>
              <a:defRPr/>
            </a:pPr>
            <a:r>
              <a:rPr lang="hr-HR" sz="3200" dirty="0">
                <a:solidFill>
                  <a:prstClr val="black"/>
                </a:solidFill>
              </a:rPr>
              <a:t> Prosječne plaće za najtraženija zanimanja</a:t>
            </a:r>
          </a:p>
          <a:p>
            <a:pPr lvl="1" fontAlgn="base">
              <a:spcBef>
                <a:spcPct val="0"/>
              </a:spcBef>
              <a:spcAft>
                <a:spcPct val="0"/>
              </a:spcAft>
              <a:buFont typeface="Arial" pitchFamily="34" charset="0"/>
              <a:buChar char="•"/>
              <a:defRPr/>
            </a:pPr>
            <a:r>
              <a:rPr lang="hr-HR" sz="3200" dirty="0">
                <a:solidFill>
                  <a:prstClr val="black"/>
                </a:solidFill>
              </a:rPr>
              <a:t> Programer – 6.786 kuna</a:t>
            </a:r>
          </a:p>
          <a:p>
            <a:pPr lvl="1" fontAlgn="base">
              <a:spcBef>
                <a:spcPct val="0"/>
              </a:spcBef>
              <a:spcAft>
                <a:spcPct val="0"/>
              </a:spcAft>
              <a:buFont typeface="Arial" pitchFamily="34" charset="0"/>
              <a:buChar char="•"/>
              <a:defRPr/>
            </a:pPr>
            <a:r>
              <a:rPr lang="hr-HR" sz="3200" dirty="0">
                <a:solidFill>
                  <a:prstClr val="black"/>
                </a:solidFill>
              </a:rPr>
              <a:t> Web dizajner – 4.918 kuna</a:t>
            </a:r>
          </a:p>
          <a:p>
            <a:pPr lvl="1" fontAlgn="base">
              <a:spcBef>
                <a:spcPct val="0"/>
              </a:spcBef>
              <a:spcAft>
                <a:spcPct val="0"/>
              </a:spcAft>
              <a:buFont typeface="Arial" pitchFamily="34" charset="0"/>
              <a:buChar char="•"/>
              <a:defRPr/>
            </a:pPr>
            <a:r>
              <a:rPr lang="hr-HR" sz="3200" dirty="0">
                <a:solidFill>
                  <a:prstClr val="black"/>
                </a:solidFill>
              </a:rPr>
              <a:t> PHP Programer – 6.188 kuna</a:t>
            </a:r>
          </a:p>
          <a:p>
            <a:pPr fontAlgn="base">
              <a:spcBef>
                <a:spcPct val="0"/>
              </a:spcBef>
              <a:spcAft>
                <a:spcPct val="0"/>
              </a:spcAft>
              <a:defRPr/>
            </a:pPr>
            <a:r>
              <a:rPr lang="hr-HR" sz="3200" dirty="0">
                <a:solidFill>
                  <a:prstClr val="black"/>
                </a:solidFill>
              </a:rPr>
              <a:t> </a:t>
            </a:r>
          </a:p>
        </p:txBody>
      </p:sp>
      <p:cxnSp>
        <p:nvCxnSpPr>
          <p:cNvPr id="8" name="Straight Connector 7"/>
          <p:cNvCxnSpPr/>
          <p:nvPr/>
        </p:nvCxnSpPr>
        <p:spPr>
          <a:xfrm>
            <a:off x="250825" y="1125538"/>
            <a:ext cx="8642350" cy="0"/>
          </a:xfrm>
          <a:prstGeom prst="line">
            <a:avLst/>
          </a:prstGeom>
          <a:ln cmpd="sng">
            <a:solidFill>
              <a:srgbClr val="D51B1B"/>
            </a:solidFill>
            <a:head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920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pasica_11_2011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528638" y="476250"/>
            <a:ext cx="8435975" cy="720725"/>
          </a:xfrm>
        </p:spPr>
        <p:txBody>
          <a:bodyPr/>
          <a:lstStyle/>
          <a:p>
            <a:pPr algn="l" eaLnBrk="1" hangingPunct="1"/>
            <a:r>
              <a:rPr lang="hr-HR" altLang="sr-Latn-RS" sz="3600" b="1" smtClean="0"/>
              <a:t>Prosječne plaće IT u regiji</a:t>
            </a:r>
            <a:endParaRPr lang="en-US" altLang="sr-Latn-RS" sz="3600" b="1" smtClean="0"/>
          </a:p>
        </p:txBody>
      </p:sp>
      <p:sp>
        <p:nvSpPr>
          <p:cNvPr id="3076" name="Date Placeholder 4"/>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71AC5-FE90-43BA-B2F7-10773323980B}" type="datetime1">
              <a:rPr lang="hr-HR" sz="1600" b="1" smtClean="0">
                <a:solidFill>
                  <a:prstClr val="white"/>
                </a:solidFill>
              </a:rPr>
              <a:pPr fontAlgn="base">
                <a:spcBef>
                  <a:spcPct val="0"/>
                </a:spcBef>
                <a:spcAft>
                  <a:spcPct val="0"/>
                </a:spcAft>
                <a:defRPr/>
              </a:pPr>
              <a:t>12.12.2013.</a:t>
            </a:fld>
            <a:endParaRPr lang="en-US" sz="1600" b="1" smtClean="0">
              <a:solidFill>
                <a:prstClr val="white"/>
              </a:solidFill>
            </a:endParaRPr>
          </a:p>
        </p:txBody>
      </p:sp>
      <p:sp>
        <p:nvSpPr>
          <p:cNvPr id="3077"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4453A9-515A-4E6E-890F-DF46690C99CD}" type="slidenum">
              <a:rPr lang="en-US" sz="1600" b="1" smtClean="0">
                <a:solidFill>
                  <a:prstClr val="white"/>
                </a:solidFill>
              </a:rPr>
              <a:pPr fontAlgn="base">
                <a:spcBef>
                  <a:spcPct val="0"/>
                </a:spcBef>
                <a:spcAft>
                  <a:spcPct val="0"/>
                </a:spcAft>
                <a:defRPr/>
              </a:pPr>
              <a:t>5</a:t>
            </a:fld>
            <a:endParaRPr lang="en-US" sz="1600" b="1" smtClean="0">
              <a:solidFill>
                <a:prstClr val="white"/>
              </a:solidFill>
            </a:endParaRPr>
          </a:p>
        </p:txBody>
      </p:sp>
      <p:cxnSp>
        <p:nvCxnSpPr>
          <p:cNvPr id="8" name="Straight Connector 7"/>
          <p:cNvCxnSpPr/>
          <p:nvPr/>
        </p:nvCxnSpPr>
        <p:spPr>
          <a:xfrm>
            <a:off x="250825" y="1125538"/>
            <a:ext cx="8642350" cy="0"/>
          </a:xfrm>
          <a:prstGeom prst="line">
            <a:avLst/>
          </a:prstGeom>
          <a:ln cmpd="sng">
            <a:solidFill>
              <a:srgbClr val="D51B1B"/>
            </a:solidFill>
            <a:headEnd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30775" y="4508500"/>
            <a:ext cx="3962400" cy="338138"/>
          </a:xfrm>
          <a:prstGeom prst="rect">
            <a:avLst/>
          </a:prstGeom>
          <a:noFill/>
        </p:spPr>
        <p:txBody>
          <a:bodyPr>
            <a:spAutoFit/>
          </a:bodyPr>
          <a:lstStyle/>
          <a:p>
            <a:pPr fontAlgn="base">
              <a:spcBef>
                <a:spcPct val="0"/>
              </a:spcBef>
              <a:spcAft>
                <a:spcPct val="0"/>
              </a:spcAft>
              <a:defRPr/>
            </a:pPr>
            <a:r>
              <a:rPr lang="hr-HR" sz="1600" dirty="0">
                <a:solidFill>
                  <a:prstClr val="black"/>
                </a:solidFill>
              </a:rPr>
              <a:t>* Neto plaće u eurima, prema obrazovanju.</a:t>
            </a:r>
          </a:p>
        </p:txBody>
      </p:sp>
      <p:graphicFrame>
        <p:nvGraphicFramePr>
          <p:cNvPr id="2" name="Table 1"/>
          <p:cNvGraphicFramePr>
            <a:graphicFrameLocks noGrp="1"/>
          </p:cNvGraphicFramePr>
          <p:nvPr/>
        </p:nvGraphicFramePr>
        <p:xfrm>
          <a:off x="576263" y="1957388"/>
          <a:ext cx="7991475" cy="2551112"/>
        </p:xfrm>
        <a:graphic>
          <a:graphicData uri="http://schemas.openxmlformats.org/drawingml/2006/table">
            <a:tbl>
              <a:tblPr/>
              <a:tblGrid>
                <a:gridCol w="3077731"/>
                <a:gridCol w="831425"/>
                <a:gridCol w="933529"/>
                <a:gridCol w="904357"/>
                <a:gridCol w="700147"/>
                <a:gridCol w="700147"/>
                <a:gridCol w="844139"/>
              </a:tblGrid>
              <a:tr h="1010327">
                <a:tc>
                  <a:txBody>
                    <a:bodyPr/>
                    <a:lstStyle/>
                    <a:p>
                      <a:pPr algn="l" fontAlgn="ctr"/>
                      <a:r>
                        <a:rPr lang="hr-HR" sz="1600" b="1" i="0" u="none" strike="noStrike" dirty="0">
                          <a:solidFill>
                            <a:srgbClr val="000000"/>
                          </a:solidFill>
                          <a:effectLst/>
                          <a:latin typeface="Calibri"/>
                        </a:rPr>
                        <a:t>Obrazovanje</a:t>
                      </a:r>
                    </a:p>
                  </a:txBody>
                  <a:tcPr marL="9523" marR="9523"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0" i="0" u="none" strike="noStrike" dirty="0">
                          <a:solidFill>
                            <a:srgbClr val="000000"/>
                          </a:solidFill>
                          <a:effectLst/>
                          <a:latin typeface="Calibri"/>
                        </a:rPr>
                        <a:t>Hrvatska</a:t>
                      </a:r>
                    </a:p>
                  </a:txBody>
                  <a:tcPr marL="9523" marR="9523" marT="9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1400" b="0" i="0" u="none" strike="noStrike">
                          <a:solidFill>
                            <a:srgbClr val="000000"/>
                          </a:solidFill>
                          <a:effectLst/>
                          <a:latin typeface="Calibri"/>
                        </a:rPr>
                        <a:t>Bosna i Hercegovina</a:t>
                      </a:r>
                    </a:p>
                  </a:txBody>
                  <a:tcPr marL="9523" marR="9523"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a:rPr>
                        <a:t>Srbija</a:t>
                      </a:r>
                    </a:p>
                  </a:txBody>
                  <a:tcPr marL="9523" marR="9523"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a:rPr>
                        <a:t>Slovačka</a:t>
                      </a:r>
                    </a:p>
                  </a:txBody>
                  <a:tcPr marL="9523" marR="9523"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400" b="0" i="0" u="none" strike="noStrike">
                          <a:solidFill>
                            <a:srgbClr val="000000"/>
                          </a:solidFill>
                          <a:effectLst/>
                          <a:latin typeface="Calibri"/>
                        </a:rPr>
                        <a:t>Češka</a:t>
                      </a:r>
                    </a:p>
                  </a:txBody>
                  <a:tcPr marL="9523" marR="9523" marT="95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vi-VN" sz="1400" b="0" i="0" u="none" strike="noStrike">
                          <a:solidFill>
                            <a:srgbClr val="000000"/>
                          </a:solidFill>
                          <a:effectLst/>
                          <a:latin typeface="Calibri"/>
                        </a:rPr>
                        <a:t>Mađarska</a:t>
                      </a:r>
                    </a:p>
                  </a:txBody>
                  <a:tcPr marL="9523" marR="9523" marT="9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818">
                <a:tc>
                  <a:txBody>
                    <a:bodyPr/>
                    <a:lstStyle/>
                    <a:p>
                      <a:pPr algn="l" fontAlgn="ctr"/>
                      <a:r>
                        <a:rPr lang="hr-HR" sz="1600" b="0" i="0" u="none" strike="noStrike" dirty="0" smtClean="0">
                          <a:solidFill>
                            <a:srgbClr val="000000"/>
                          </a:solidFill>
                          <a:effectLst/>
                          <a:latin typeface="Calibri"/>
                        </a:rPr>
                        <a:t> SSS</a:t>
                      </a:r>
                      <a:endParaRPr lang="hr-HR" sz="1600" b="0" i="0" u="none" strike="noStrike" dirty="0">
                        <a:solidFill>
                          <a:srgbClr val="000000"/>
                        </a:solidFill>
                        <a:effectLst/>
                        <a:latin typeface="Calibri"/>
                      </a:endParaRPr>
                    </a:p>
                  </a:txBody>
                  <a:tcPr marL="9523" marR="9523"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hr-HR" sz="1600" b="0" i="0" u="none" strike="noStrike" kern="1200" dirty="0" smtClean="0">
                          <a:solidFill>
                            <a:srgbClr val="000000"/>
                          </a:solidFill>
                          <a:effectLst/>
                          <a:latin typeface="Calibri"/>
                          <a:ea typeface="+mn-ea"/>
                          <a:cs typeface="+mn-cs"/>
                        </a:rPr>
                        <a:t>778</a:t>
                      </a:r>
                      <a:endParaRPr lang="hr-HR" sz="1600" b="0" i="0" u="none" strike="noStrike" kern="1200" dirty="0">
                        <a:solidFill>
                          <a:srgbClr val="000000"/>
                        </a:solidFill>
                        <a:effectLst/>
                        <a:latin typeface="Calibri"/>
                        <a:ea typeface="+mn-ea"/>
                        <a:cs typeface="+mn-cs"/>
                      </a:endParaRPr>
                    </a:p>
                  </a:txBody>
                  <a:tcPr marL="9523" marR="9523" marT="952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hr-HR" sz="1600" b="0" i="0" u="none" strike="noStrike" dirty="0" smtClean="0">
                          <a:solidFill>
                            <a:srgbClr val="000000"/>
                          </a:solidFill>
                          <a:effectLst/>
                          <a:latin typeface="Calibri"/>
                        </a:rPr>
                        <a:t>496</a:t>
                      </a:r>
                      <a:endParaRPr lang="hr-HR" sz="1600" b="0" i="0" u="none" strike="noStrike" dirty="0">
                        <a:solidFill>
                          <a:srgbClr val="000000"/>
                        </a:solidFill>
                        <a:effectLst/>
                        <a:latin typeface="Calibri"/>
                      </a:endParaRPr>
                    </a:p>
                  </a:txBody>
                  <a:tcPr marL="9523" marR="9523"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hr-HR" sz="1600" b="0" i="0" u="none" strike="noStrike" dirty="0" smtClean="0">
                          <a:solidFill>
                            <a:srgbClr val="000000"/>
                          </a:solidFill>
                          <a:effectLst/>
                          <a:latin typeface="Calibri"/>
                        </a:rPr>
                        <a:t>515</a:t>
                      </a:r>
                      <a:endParaRPr lang="hr-HR" sz="1600" b="0" i="0" u="none" strike="noStrike" dirty="0">
                        <a:solidFill>
                          <a:srgbClr val="000000"/>
                        </a:solidFill>
                        <a:effectLst/>
                        <a:latin typeface="Calibri"/>
                      </a:endParaRPr>
                    </a:p>
                  </a:txBody>
                  <a:tcPr marL="9523" marR="9523"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hr-HR" sz="1600" b="0" i="0" u="none" strike="noStrike" dirty="0" smtClean="0">
                          <a:solidFill>
                            <a:srgbClr val="000000"/>
                          </a:solidFill>
                          <a:effectLst/>
                          <a:latin typeface="Calibri"/>
                        </a:rPr>
                        <a:t>846</a:t>
                      </a:r>
                      <a:endParaRPr lang="hr-HR" sz="1600" b="0" i="0" u="none" strike="noStrike" dirty="0">
                        <a:solidFill>
                          <a:srgbClr val="000000"/>
                        </a:solidFill>
                        <a:effectLst/>
                        <a:latin typeface="Calibri"/>
                      </a:endParaRPr>
                    </a:p>
                  </a:txBody>
                  <a:tcPr marL="9523" marR="9523"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hr-HR" sz="1600" b="1" i="0" u="none" strike="noStrike" kern="1200" dirty="0" smtClean="0">
                          <a:solidFill>
                            <a:srgbClr val="009900"/>
                          </a:solidFill>
                          <a:effectLst/>
                          <a:latin typeface="Calibri"/>
                          <a:ea typeface="+mn-ea"/>
                          <a:cs typeface="+mn-cs"/>
                        </a:rPr>
                        <a:t>874</a:t>
                      </a:r>
                      <a:endParaRPr lang="hr-HR" sz="1600" b="1" i="0" u="none" strike="noStrike" kern="1200" dirty="0">
                        <a:solidFill>
                          <a:srgbClr val="009900"/>
                        </a:solidFill>
                        <a:effectLst/>
                        <a:latin typeface="Calibri"/>
                        <a:ea typeface="+mn-ea"/>
                        <a:cs typeface="+mn-cs"/>
                      </a:endParaRPr>
                    </a:p>
                  </a:txBody>
                  <a:tcPr marL="9523" marR="9523" marT="952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hr-HR" sz="1600" b="0" i="0" u="none" strike="noStrike" dirty="0" smtClean="0">
                          <a:solidFill>
                            <a:srgbClr val="000000"/>
                          </a:solidFill>
                          <a:effectLst/>
                          <a:latin typeface="Calibri"/>
                        </a:rPr>
                        <a:t>727</a:t>
                      </a:r>
                      <a:endParaRPr lang="hr-HR" sz="1600" b="0" i="0" u="none" strike="noStrike" dirty="0">
                        <a:solidFill>
                          <a:srgbClr val="000000"/>
                        </a:solidFill>
                        <a:effectLst/>
                        <a:latin typeface="Calibri"/>
                      </a:endParaRPr>
                    </a:p>
                  </a:txBody>
                  <a:tcPr marL="9523" marR="9523" marT="952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7818">
                <a:tc>
                  <a:txBody>
                    <a:bodyPr/>
                    <a:lstStyle/>
                    <a:p>
                      <a:pPr algn="l" fontAlgn="ctr"/>
                      <a:r>
                        <a:rPr lang="hr-HR" sz="1600" b="0" i="0" u="none" strike="noStrike" dirty="0" smtClean="0">
                          <a:solidFill>
                            <a:srgbClr val="000000"/>
                          </a:solidFill>
                          <a:effectLst/>
                          <a:latin typeface="Calibri"/>
                        </a:rPr>
                        <a:t> VŠS</a:t>
                      </a:r>
                      <a:endParaRPr lang="hr-HR" sz="1600" b="0" i="0" u="none" strike="noStrike" dirty="0">
                        <a:solidFill>
                          <a:srgbClr val="000000"/>
                        </a:solidFill>
                        <a:effectLst/>
                        <a:latin typeface="Calibri"/>
                      </a:endParaRPr>
                    </a:p>
                  </a:txBody>
                  <a:tcPr marL="9523" marR="9523"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600" b="0" i="0" u="none" strike="noStrike" dirty="0" smtClean="0">
                          <a:solidFill>
                            <a:srgbClr val="000000"/>
                          </a:solidFill>
                          <a:effectLst/>
                          <a:latin typeface="Calibri"/>
                        </a:rPr>
                        <a:t>903</a:t>
                      </a:r>
                      <a:endParaRPr lang="hr-HR" sz="1600" b="0" i="0" u="none" strike="noStrike" dirty="0">
                        <a:solidFill>
                          <a:srgbClr val="000000"/>
                        </a:solidFill>
                        <a:effectLst/>
                        <a:latin typeface="Calibri"/>
                      </a:endParaRPr>
                    </a:p>
                  </a:txBody>
                  <a:tcPr marL="9523" marR="9523" marT="9527"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algn="ctr" defTabSz="914400" rtl="0" eaLnBrk="1" fontAlgn="ctr" latinLnBrk="0" hangingPunct="1"/>
                      <a:r>
                        <a:rPr lang="hr-HR" sz="1600" b="1" i="0" u="none" strike="noStrike" kern="1200" dirty="0" smtClean="0">
                          <a:solidFill>
                            <a:srgbClr val="009900"/>
                          </a:solidFill>
                          <a:effectLst/>
                          <a:latin typeface="Calibri"/>
                          <a:ea typeface="+mn-ea"/>
                          <a:cs typeface="+mn-cs"/>
                        </a:rPr>
                        <a:t>962</a:t>
                      </a:r>
                      <a:endParaRPr lang="hr-HR" sz="1600" b="1" i="0" u="none" strike="noStrike" kern="1200" dirty="0">
                        <a:solidFill>
                          <a:srgbClr val="009900"/>
                        </a:solidFill>
                        <a:effectLst/>
                        <a:latin typeface="Calibri"/>
                        <a:ea typeface="+mn-ea"/>
                        <a:cs typeface="+mn-cs"/>
                      </a:endParaRPr>
                    </a:p>
                  </a:txBody>
                  <a:tcPr marL="9523" marR="9523" marT="9527" marB="0" anchor="ctr">
                    <a:lnL>
                      <a:noFill/>
                    </a:lnL>
                    <a:lnR>
                      <a:noFill/>
                    </a:lnR>
                    <a:lnT>
                      <a:noFill/>
                    </a:lnT>
                    <a:lnB>
                      <a:noFill/>
                    </a:lnB>
                  </a:tcPr>
                </a:tc>
                <a:tc>
                  <a:txBody>
                    <a:bodyPr/>
                    <a:lstStyle/>
                    <a:p>
                      <a:pPr algn="ctr" fontAlgn="ctr"/>
                      <a:r>
                        <a:rPr lang="hr-HR" sz="1600" b="0" i="0" u="none" strike="noStrike" dirty="0" smtClean="0">
                          <a:solidFill>
                            <a:srgbClr val="000000"/>
                          </a:solidFill>
                          <a:effectLst/>
                          <a:latin typeface="Calibri"/>
                        </a:rPr>
                        <a:t>661</a:t>
                      </a:r>
                      <a:endParaRPr lang="hr-HR" sz="1600" b="0" i="0" u="none" strike="noStrike" dirty="0">
                        <a:solidFill>
                          <a:srgbClr val="000000"/>
                        </a:solidFill>
                        <a:effectLst/>
                        <a:latin typeface="Calibri"/>
                      </a:endParaRPr>
                    </a:p>
                  </a:txBody>
                  <a:tcPr marL="9523" marR="9523" marT="9527" marB="0" anchor="ctr">
                    <a:lnL>
                      <a:noFill/>
                    </a:lnL>
                    <a:lnR>
                      <a:noFill/>
                    </a:lnR>
                    <a:lnT>
                      <a:noFill/>
                    </a:lnT>
                    <a:lnB>
                      <a:noFill/>
                    </a:lnB>
                  </a:tcPr>
                </a:tc>
                <a:tc>
                  <a:txBody>
                    <a:bodyPr/>
                    <a:lstStyle/>
                    <a:p>
                      <a:pPr marL="0" algn="ctr" defTabSz="914400" rtl="0" eaLnBrk="1" fontAlgn="ctr" latinLnBrk="0" hangingPunct="1"/>
                      <a:r>
                        <a:rPr lang="hr-HR" sz="1600" b="0" i="0" u="none" strike="noStrike" kern="1200" dirty="0" smtClean="0">
                          <a:solidFill>
                            <a:srgbClr val="000000"/>
                          </a:solidFill>
                          <a:effectLst/>
                          <a:latin typeface="Calibri"/>
                          <a:ea typeface="+mn-ea"/>
                          <a:cs typeface="+mn-cs"/>
                        </a:rPr>
                        <a:t>902</a:t>
                      </a:r>
                      <a:endParaRPr lang="hr-HR" sz="1600" b="0" i="0" u="none" strike="noStrike" kern="1200" dirty="0">
                        <a:solidFill>
                          <a:srgbClr val="000000"/>
                        </a:solidFill>
                        <a:effectLst/>
                        <a:latin typeface="Calibri"/>
                        <a:ea typeface="+mn-ea"/>
                        <a:cs typeface="+mn-cs"/>
                      </a:endParaRPr>
                    </a:p>
                  </a:txBody>
                  <a:tcPr marL="9523" marR="9523" marT="9527" marB="0" anchor="ctr">
                    <a:lnL>
                      <a:noFill/>
                    </a:lnL>
                    <a:lnR>
                      <a:noFill/>
                    </a:lnR>
                    <a:lnT>
                      <a:noFill/>
                    </a:lnT>
                    <a:lnB>
                      <a:noFill/>
                    </a:lnB>
                  </a:tcPr>
                </a:tc>
                <a:tc>
                  <a:txBody>
                    <a:bodyPr/>
                    <a:lstStyle/>
                    <a:p>
                      <a:pPr algn="ctr" fontAlgn="ctr"/>
                      <a:r>
                        <a:rPr lang="hr-HR" sz="1600" b="0" i="0" u="none" strike="noStrike" dirty="0" smtClean="0">
                          <a:solidFill>
                            <a:srgbClr val="000000"/>
                          </a:solidFill>
                          <a:effectLst/>
                          <a:latin typeface="Calibri"/>
                        </a:rPr>
                        <a:t>913</a:t>
                      </a:r>
                      <a:endParaRPr lang="hr-HR" sz="1600" b="0" i="0" u="none" strike="noStrike" dirty="0">
                        <a:solidFill>
                          <a:srgbClr val="000000"/>
                        </a:solidFill>
                        <a:effectLst/>
                        <a:latin typeface="Calibri"/>
                      </a:endParaRPr>
                    </a:p>
                  </a:txBody>
                  <a:tcPr marL="9523" marR="9523" marT="9527" marB="0" anchor="ctr">
                    <a:lnL>
                      <a:noFill/>
                    </a:lnL>
                    <a:lnR>
                      <a:noFill/>
                    </a:lnR>
                    <a:lnT>
                      <a:noFill/>
                    </a:lnT>
                    <a:lnB>
                      <a:noFill/>
                    </a:lnB>
                  </a:tcPr>
                </a:tc>
                <a:tc>
                  <a:txBody>
                    <a:bodyPr/>
                    <a:lstStyle/>
                    <a:p>
                      <a:pPr algn="ctr" fontAlgn="ctr"/>
                      <a:r>
                        <a:rPr lang="hr-HR" sz="1600" b="0" i="0" u="none" strike="noStrike" dirty="0" smtClean="0">
                          <a:solidFill>
                            <a:srgbClr val="000000"/>
                          </a:solidFill>
                          <a:effectLst/>
                          <a:latin typeface="Calibri"/>
                        </a:rPr>
                        <a:t>898</a:t>
                      </a:r>
                      <a:endParaRPr lang="hr-HR" sz="1600" b="0" i="0" u="none" strike="noStrike" dirty="0">
                        <a:solidFill>
                          <a:srgbClr val="000000"/>
                        </a:solidFill>
                        <a:effectLst/>
                        <a:latin typeface="Calibri"/>
                      </a:endParaRPr>
                    </a:p>
                  </a:txBody>
                  <a:tcPr marL="9523" marR="9523" marT="9527" marB="0" anchor="ctr">
                    <a:lnL>
                      <a:noFill/>
                    </a:lnL>
                    <a:lnR w="12700" cap="flat" cmpd="sng" algn="ctr">
                      <a:solidFill>
                        <a:srgbClr val="000000"/>
                      </a:solidFill>
                      <a:prstDash val="solid"/>
                      <a:round/>
                      <a:headEnd type="none" w="med" len="med"/>
                      <a:tailEnd type="none" w="med" len="med"/>
                    </a:lnR>
                    <a:lnT>
                      <a:noFill/>
                    </a:lnT>
                    <a:lnB>
                      <a:noFill/>
                    </a:lnB>
                  </a:tcPr>
                </a:tc>
              </a:tr>
              <a:tr h="347818">
                <a:tc>
                  <a:txBody>
                    <a:bodyPr/>
                    <a:lstStyle/>
                    <a:p>
                      <a:pPr algn="l" fontAlgn="ctr"/>
                      <a:r>
                        <a:rPr lang="hr-HR" sz="1600" b="0" i="0" u="none" strike="noStrike" dirty="0" smtClean="0">
                          <a:solidFill>
                            <a:srgbClr val="000000"/>
                          </a:solidFill>
                          <a:effectLst/>
                          <a:latin typeface="Calibri"/>
                        </a:rPr>
                        <a:t> VSS </a:t>
                      </a:r>
                      <a:r>
                        <a:rPr lang="hr-HR" sz="1600" b="0" i="0" u="none" strike="noStrike" dirty="0">
                          <a:solidFill>
                            <a:srgbClr val="000000"/>
                          </a:solidFill>
                          <a:effectLst/>
                          <a:latin typeface="Calibri"/>
                        </a:rPr>
                        <a:t>(Magistar struke)</a:t>
                      </a:r>
                    </a:p>
                  </a:txBody>
                  <a:tcPr marL="9523" marR="9523"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600" b="0" i="0" u="none" strike="noStrike" dirty="0" smtClean="0">
                          <a:solidFill>
                            <a:srgbClr val="000000"/>
                          </a:solidFill>
                          <a:effectLst/>
                          <a:latin typeface="Calibri"/>
                        </a:rPr>
                        <a:t>1.015</a:t>
                      </a:r>
                      <a:endParaRPr lang="hr-HR" sz="1600" b="0" i="0" u="none" strike="noStrike" dirty="0">
                        <a:solidFill>
                          <a:srgbClr val="000000"/>
                        </a:solidFill>
                        <a:effectLst/>
                        <a:latin typeface="Calibri"/>
                      </a:endParaRPr>
                    </a:p>
                  </a:txBody>
                  <a:tcPr marL="9523" marR="9523" marT="9527"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hr-HR" sz="1600" b="0" i="0" u="none" strike="noStrike" dirty="0" smtClean="0">
                          <a:solidFill>
                            <a:srgbClr val="000000"/>
                          </a:solidFill>
                          <a:effectLst/>
                          <a:latin typeface="Calibri"/>
                        </a:rPr>
                        <a:t>694</a:t>
                      </a:r>
                      <a:endParaRPr lang="hr-HR" sz="1600" b="0" i="0" u="none" strike="noStrike" dirty="0">
                        <a:solidFill>
                          <a:srgbClr val="000000"/>
                        </a:solidFill>
                        <a:effectLst/>
                        <a:latin typeface="Calibri"/>
                      </a:endParaRPr>
                    </a:p>
                  </a:txBody>
                  <a:tcPr marL="9523" marR="9523" marT="9527" marB="0" anchor="ctr">
                    <a:lnL>
                      <a:noFill/>
                    </a:lnL>
                    <a:lnR>
                      <a:noFill/>
                    </a:lnR>
                    <a:lnT>
                      <a:noFill/>
                    </a:lnT>
                    <a:lnB>
                      <a:noFill/>
                    </a:lnB>
                  </a:tcPr>
                </a:tc>
                <a:tc>
                  <a:txBody>
                    <a:bodyPr/>
                    <a:lstStyle/>
                    <a:p>
                      <a:pPr algn="ctr" fontAlgn="ctr"/>
                      <a:r>
                        <a:rPr lang="hr-HR" sz="1600" b="0" i="0" u="none" strike="noStrike" dirty="0" smtClean="0">
                          <a:solidFill>
                            <a:srgbClr val="000000"/>
                          </a:solidFill>
                          <a:effectLst/>
                          <a:latin typeface="Calibri"/>
                        </a:rPr>
                        <a:t>706</a:t>
                      </a:r>
                      <a:endParaRPr lang="hr-HR" sz="1600" b="0" i="0" u="none" strike="noStrike" dirty="0">
                        <a:solidFill>
                          <a:srgbClr val="000000"/>
                        </a:solidFill>
                        <a:effectLst/>
                        <a:latin typeface="Calibri"/>
                      </a:endParaRPr>
                    </a:p>
                  </a:txBody>
                  <a:tcPr marL="9523" marR="9523" marT="9527" marB="0" anchor="ctr">
                    <a:lnL>
                      <a:noFill/>
                    </a:lnL>
                    <a:lnR>
                      <a:noFill/>
                    </a:lnR>
                    <a:lnT>
                      <a:noFill/>
                    </a:lnT>
                    <a:lnB>
                      <a:noFill/>
                    </a:lnB>
                  </a:tcPr>
                </a:tc>
                <a:tc>
                  <a:txBody>
                    <a:bodyPr/>
                    <a:lstStyle/>
                    <a:p>
                      <a:pPr marL="0" algn="ctr" defTabSz="914400" rtl="0" eaLnBrk="1" fontAlgn="ctr" latinLnBrk="0" hangingPunct="1"/>
                      <a:r>
                        <a:rPr lang="hr-HR" sz="1600" b="0" i="0" u="none" strike="noStrike" kern="1200" dirty="0" smtClean="0">
                          <a:solidFill>
                            <a:srgbClr val="000000"/>
                          </a:solidFill>
                          <a:effectLst/>
                          <a:latin typeface="Calibri"/>
                          <a:ea typeface="+mn-ea"/>
                          <a:cs typeface="+mn-cs"/>
                        </a:rPr>
                        <a:t>1.031</a:t>
                      </a:r>
                      <a:endParaRPr lang="hr-HR" sz="1600" b="0" i="0" u="none" strike="noStrike" kern="1200" dirty="0">
                        <a:solidFill>
                          <a:srgbClr val="000000"/>
                        </a:solidFill>
                        <a:effectLst/>
                        <a:latin typeface="Calibri"/>
                        <a:ea typeface="+mn-ea"/>
                        <a:cs typeface="+mn-cs"/>
                      </a:endParaRPr>
                    </a:p>
                  </a:txBody>
                  <a:tcPr marL="9523" marR="9523" marT="9527" marB="0" anchor="ctr">
                    <a:lnL>
                      <a:noFill/>
                    </a:lnL>
                    <a:lnR>
                      <a:noFill/>
                    </a:lnR>
                    <a:lnT>
                      <a:noFill/>
                    </a:lnT>
                    <a:lnB>
                      <a:noFill/>
                    </a:lnB>
                  </a:tcPr>
                </a:tc>
                <a:tc>
                  <a:txBody>
                    <a:bodyPr/>
                    <a:lstStyle/>
                    <a:p>
                      <a:pPr algn="ctr" fontAlgn="ctr"/>
                      <a:r>
                        <a:rPr lang="hr-HR" sz="1600" b="0" i="0" u="none" strike="noStrike" dirty="0" smtClean="0">
                          <a:solidFill>
                            <a:srgbClr val="000000"/>
                          </a:solidFill>
                          <a:effectLst/>
                          <a:latin typeface="Calibri"/>
                        </a:rPr>
                        <a:t>1.042</a:t>
                      </a:r>
                      <a:endParaRPr lang="hr-HR" sz="1600" b="0" i="0" u="none" strike="noStrike" dirty="0">
                        <a:solidFill>
                          <a:srgbClr val="000000"/>
                        </a:solidFill>
                        <a:effectLst/>
                        <a:latin typeface="Calibri"/>
                      </a:endParaRPr>
                    </a:p>
                  </a:txBody>
                  <a:tcPr marL="9523" marR="9523" marT="9527" marB="0" anchor="ctr">
                    <a:lnL>
                      <a:noFill/>
                    </a:lnL>
                    <a:lnR>
                      <a:noFill/>
                    </a:lnR>
                    <a:lnT>
                      <a:noFill/>
                    </a:lnT>
                    <a:lnB>
                      <a:noFill/>
                    </a:lnB>
                  </a:tcPr>
                </a:tc>
                <a:tc>
                  <a:txBody>
                    <a:bodyPr/>
                    <a:lstStyle/>
                    <a:p>
                      <a:pPr marL="0" algn="ctr" defTabSz="914400" rtl="0" eaLnBrk="1" fontAlgn="ctr" latinLnBrk="0" hangingPunct="1"/>
                      <a:r>
                        <a:rPr lang="hr-HR" sz="1600" b="1" i="0" u="none" strike="noStrike" kern="1200" dirty="0" smtClean="0">
                          <a:solidFill>
                            <a:srgbClr val="009900"/>
                          </a:solidFill>
                          <a:effectLst/>
                          <a:latin typeface="Calibri"/>
                          <a:ea typeface="+mn-ea"/>
                          <a:cs typeface="+mn-cs"/>
                        </a:rPr>
                        <a:t>1.053</a:t>
                      </a:r>
                      <a:endParaRPr lang="hr-HR" sz="1600" b="1" i="0" u="none" strike="noStrike" kern="1200" dirty="0">
                        <a:solidFill>
                          <a:srgbClr val="009900"/>
                        </a:solidFill>
                        <a:effectLst/>
                        <a:latin typeface="Calibri"/>
                        <a:ea typeface="+mn-ea"/>
                        <a:cs typeface="+mn-cs"/>
                      </a:endParaRPr>
                    </a:p>
                  </a:txBody>
                  <a:tcPr marL="9523" marR="9523" marT="9527" marB="0" anchor="ctr">
                    <a:lnL>
                      <a:noFill/>
                    </a:lnL>
                    <a:lnR w="12700" cap="flat" cmpd="sng" algn="ctr">
                      <a:solidFill>
                        <a:srgbClr val="000000"/>
                      </a:solidFill>
                      <a:prstDash val="solid"/>
                      <a:round/>
                      <a:headEnd type="none" w="med" len="med"/>
                      <a:tailEnd type="none" w="med" len="med"/>
                    </a:lnR>
                    <a:lnT>
                      <a:noFill/>
                    </a:lnT>
                    <a:lnB>
                      <a:noFill/>
                    </a:lnB>
                  </a:tcPr>
                </a:tc>
              </a:tr>
              <a:tr h="497331">
                <a:tc>
                  <a:txBody>
                    <a:bodyPr/>
                    <a:lstStyle/>
                    <a:p>
                      <a:pPr algn="l" fontAlgn="ctr"/>
                      <a:r>
                        <a:rPr lang="hr-HR" sz="1600" b="0" i="0" u="none" strike="noStrike" dirty="0" smtClean="0">
                          <a:solidFill>
                            <a:srgbClr val="000000"/>
                          </a:solidFill>
                          <a:effectLst/>
                          <a:latin typeface="Calibri"/>
                        </a:rPr>
                        <a:t> Magisterij </a:t>
                      </a:r>
                      <a:r>
                        <a:rPr lang="hr-HR" sz="1600" b="0" i="0" u="none" strike="noStrike" dirty="0">
                          <a:solidFill>
                            <a:srgbClr val="000000"/>
                          </a:solidFill>
                          <a:effectLst/>
                          <a:latin typeface="Calibri"/>
                        </a:rPr>
                        <a:t>ili doktorat/MBA ili slična </a:t>
                      </a:r>
                      <a:r>
                        <a:rPr lang="hr-HR" sz="1600" b="0" i="0" u="none" strike="noStrike" dirty="0" smtClean="0">
                          <a:solidFill>
                            <a:srgbClr val="000000"/>
                          </a:solidFill>
                          <a:effectLst/>
                          <a:latin typeface="Calibri"/>
                        </a:rPr>
                        <a:t>  </a:t>
                      </a:r>
                      <a:br>
                        <a:rPr lang="hr-HR" sz="1600" b="0" i="0" u="none" strike="noStrike" dirty="0" smtClean="0">
                          <a:solidFill>
                            <a:srgbClr val="000000"/>
                          </a:solidFill>
                          <a:effectLst/>
                          <a:latin typeface="Calibri"/>
                        </a:rPr>
                      </a:br>
                      <a:r>
                        <a:rPr lang="hr-HR" sz="1600" b="0" i="0" u="none" strike="noStrike" dirty="0" smtClean="0">
                          <a:solidFill>
                            <a:srgbClr val="000000"/>
                          </a:solidFill>
                          <a:effectLst/>
                          <a:latin typeface="Calibri"/>
                        </a:rPr>
                        <a:t> poslovna </a:t>
                      </a:r>
                      <a:r>
                        <a:rPr lang="hr-HR" sz="1600" b="0" i="0" u="none" strike="noStrike" dirty="0">
                          <a:solidFill>
                            <a:srgbClr val="000000"/>
                          </a:solidFill>
                          <a:effectLst/>
                          <a:latin typeface="Calibri"/>
                        </a:rPr>
                        <a:t>škola</a:t>
                      </a:r>
                    </a:p>
                  </a:txBody>
                  <a:tcPr marL="9523" marR="9523"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600" b="1" i="0" u="none" strike="noStrike" dirty="0" smtClean="0">
                          <a:solidFill>
                            <a:srgbClr val="009900"/>
                          </a:solidFill>
                          <a:effectLst/>
                          <a:latin typeface="Calibri"/>
                        </a:rPr>
                        <a:t>1.377</a:t>
                      </a:r>
                      <a:endParaRPr lang="hr-HR" sz="1600" b="1" i="0" u="none" strike="noStrike" dirty="0">
                        <a:solidFill>
                          <a:srgbClr val="009900"/>
                        </a:solidFill>
                        <a:effectLst/>
                        <a:latin typeface="Calibri"/>
                      </a:endParaRPr>
                    </a:p>
                  </a:txBody>
                  <a:tcPr marL="9523" marR="9523" marT="952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hr-HR" sz="1600" b="0" i="0" u="none" strike="noStrike" dirty="0" smtClean="0">
                          <a:solidFill>
                            <a:srgbClr val="000000"/>
                          </a:solidFill>
                          <a:effectLst/>
                          <a:latin typeface="Calibri"/>
                        </a:rPr>
                        <a:t>-</a:t>
                      </a:r>
                      <a:endParaRPr lang="hr-HR" sz="1600" b="0" i="0" u="none" strike="noStrike" dirty="0">
                        <a:solidFill>
                          <a:srgbClr val="000000"/>
                        </a:solidFill>
                        <a:effectLst/>
                        <a:latin typeface="Calibri"/>
                      </a:endParaRPr>
                    </a:p>
                  </a:txBody>
                  <a:tcPr marL="9523" marR="9523" marT="952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hr-HR" sz="1600" b="0" i="0" u="none" strike="noStrike" dirty="0" smtClean="0">
                          <a:solidFill>
                            <a:srgbClr val="000000"/>
                          </a:solidFill>
                          <a:effectLst/>
                          <a:latin typeface="Calibri"/>
                        </a:rPr>
                        <a:t>-</a:t>
                      </a:r>
                      <a:endParaRPr lang="hr-HR" sz="1600" b="0" i="0" u="none" strike="noStrike" dirty="0">
                        <a:solidFill>
                          <a:srgbClr val="000000"/>
                        </a:solidFill>
                        <a:effectLst/>
                        <a:latin typeface="Calibri"/>
                      </a:endParaRPr>
                    </a:p>
                  </a:txBody>
                  <a:tcPr marL="9523" marR="9523" marT="952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hr-HR" sz="1600" b="0" i="0" u="none" strike="noStrike" dirty="0" smtClean="0">
                          <a:solidFill>
                            <a:srgbClr val="000000"/>
                          </a:solidFill>
                          <a:effectLst/>
                          <a:latin typeface="Calibri"/>
                        </a:rPr>
                        <a:t>1.091</a:t>
                      </a:r>
                      <a:endParaRPr lang="hr-HR" sz="1600" b="0" i="0" u="none" strike="noStrike" dirty="0">
                        <a:solidFill>
                          <a:srgbClr val="000000"/>
                        </a:solidFill>
                        <a:effectLst/>
                        <a:latin typeface="Calibri"/>
                      </a:endParaRPr>
                    </a:p>
                  </a:txBody>
                  <a:tcPr marL="9523" marR="9523" marT="952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hr-HR" sz="1600" b="0" i="0" u="none" strike="noStrike" dirty="0" smtClean="0">
                          <a:solidFill>
                            <a:srgbClr val="000000"/>
                          </a:solidFill>
                          <a:effectLst/>
                          <a:latin typeface="Calibri"/>
                        </a:rPr>
                        <a:t>1.222</a:t>
                      </a:r>
                      <a:endParaRPr lang="hr-HR" sz="1600" b="0" i="0" u="none" strike="noStrike" dirty="0">
                        <a:solidFill>
                          <a:srgbClr val="000000"/>
                        </a:solidFill>
                        <a:effectLst/>
                        <a:latin typeface="Calibri"/>
                      </a:endParaRPr>
                    </a:p>
                  </a:txBody>
                  <a:tcPr marL="9523" marR="9523" marT="952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hr-HR" sz="1600" b="0" i="0" u="none" strike="noStrike" dirty="0" smtClean="0">
                          <a:solidFill>
                            <a:srgbClr val="000000"/>
                          </a:solidFill>
                          <a:effectLst/>
                          <a:latin typeface="Calibri"/>
                        </a:rPr>
                        <a:t>1.082</a:t>
                      </a:r>
                      <a:endParaRPr lang="hr-HR" sz="1600" b="0" i="0" u="none" strike="noStrike" dirty="0">
                        <a:solidFill>
                          <a:srgbClr val="000000"/>
                        </a:solidFill>
                        <a:effectLst/>
                        <a:latin typeface="Calibri"/>
                      </a:endParaRPr>
                    </a:p>
                  </a:txBody>
                  <a:tcPr marL="9523" marR="9523" marT="952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0613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133350" y="-26988"/>
            <a:ext cx="886777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defRPr>
                <a:solidFill>
                  <a:srgbClr val="7F7F7F"/>
                </a:solidFill>
                <a:latin typeface="Calibri" pitchFamily="34" charset="0"/>
                <a:ea typeface="ヒラギノ角ゴ Pro W3" charset="-128"/>
              </a:defRPr>
            </a:lvl1pPr>
            <a:lvl2pPr marL="742950" indent="-285750" eaLnBrk="0" hangingPunct="0">
              <a:spcBef>
                <a:spcPct val="20000"/>
              </a:spcBef>
              <a:buFont typeface="Arial" charset="0"/>
              <a:buChar char="–"/>
              <a:defRPr>
                <a:solidFill>
                  <a:schemeClr val="tx1"/>
                </a:solidFill>
                <a:latin typeface="Calibri" pitchFamily="34" charset="0"/>
                <a:ea typeface="ヒラギノ角ゴ Pro W3" charset="-128"/>
              </a:defRPr>
            </a:lvl2pPr>
            <a:lvl3pPr marL="1143000" indent="-228600" eaLnBrk="0" hangingPunct="0">
              <a:spcBef>
                <a:spcPct val="20000"/>
              </a:spcBef>
              <a:buFont typeface="Arial" charset="0"/>
              <a:defRPr>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9pPr>
          </a:lstStyle>
          <a:p>
            <a:pPr algn="ctr" eaLnBrk="1" hangingPunct="1">
              <a:spcBef>
                <a:spcPct val="0"/>
              </a:spcBef>
              <a:buFontTx/>
              <a:buNone/>
            </a:pPr>
            <a:r>
              <a:rPr lang="hr-HR" altLang="sr-Latn-RS" sz="4400" b="1">
                <a:solidFill>
                  <a:schemeClr val="bg1"/>
                </a:solidFill>
              </a:rPr>
              <a:t>Nova radna mjesta</a:t>
            </a:r>
          </a:p>
        </p:txBody>
      </p:sp>
      <p:sp>
        <p:nvSpPr>
          <p:cNvPr id="22531" name="AutoShape 4" descr="data:image/jpeg;base64,/9j/4AAQSkZJRgABAQAAAQABAAD/2wCEAAkGBhISEBUUExQWFRUVFxoXGRcWGRwZIBoeHB8YGRodHB0cHSYfGxwlHx0ZIy8gIycpLC0sGiAxNzAqNSYrLC4BCQoKDgwOGg8PGiwkHSQsLiwsLC0sLywsKS8vLCosLCwpLCwpLC0sLCwsLCwsLCwsLCwsKSksKSktKSwpLCwsLP/AABEIAKAAoAMBIgACEQEDEQH/xAAcAAACAgMBAQAAAAAAAAAAAAAABgUHAgQIAwH/xABEEAACAQICBgYHBQUHBQEAAAABAgMAEQQhBQYSMUFRBxMiYXGBFDJykaGxwSNCUmKSFoKiwtEkQ1TS4eLwFzM0svIV/8QAGgEAAwEBAQEAAAAAAAAAAAAAAAIDAQUEBv/EAC8RAAIBAwMBBwQBBQEAAAAAAAABAgMRIQQSMUEFEyIyUWHRcYGhsSMVM1KR8BT/2gAMAwEAAhEDEQA/ALxooooAKKKKACiiigAoqG0vrbhsNk8l2/Anabztu87VAftljMR/4mFOz+N8/wCi/E1SNKTz0GUWx4opJGhtLy5yYlYu5f8Aav1rL9gsQ3r4+U+G19ZPpTd3FcyQbV6jpRSX+wE49XHTA/vfSSsTq9pSLOPFhwOD3z/UD86NkXxILL1Haikf9pdJYf8A8jDCRRvaP+q3HvAqX0Tr1hJ7Db6tj92TL3H1T76x0pLPP0BxYw0UUVIUKKKKACiiigAooooAKKKidY9Y48HFtNmx9RBvY/QDia1Jt2RqVza0ppeLDx7crBRw5k8gOJpOOksdpIkQA4fD7i53nzGZ8Fy769ND6sy4yT0nHXsc0i3C3C44L3bzxpxnnjhjLGypGpbIblUZ2A+Qq3hp4WWNiIuYbVTCYJA7RtPIWCi4DEsfwqeyOefLfTBjtKQwAdY4Xj5DebDOwyudwpc09jXnVIGRoDN2oJA6m8ijbVXsOweORO451rQxyTtDiESRozD6PNEjhWRkY3BLG5W9wc77t9DTlmTIubbGJ9YE64RINs2RiQyABX9Ui5u/Ps34c61xrJfGHD/ZoVYLsyEqzgrfaTLZIubWvfI1q4rVQTRIhigjUIUAKl3jFzs7LXGYB7wDz4ymI0EJJFZ5HZUdZFQ7Ngy2tY7O1a4va++l8CDxETo3TuzHGkUQ25p51ClzsjYZi7liCe+wG82rb/atEWXrVKtDKkTKnbuX2dgrkCb33Wvkd9ew1YjVU2GdWjd5Fe4JBkJLggixU33W5V4rqsA6N1hYifr5CwF5G2Si7rBVXKwA4Ci8GZ4iR0fpaOYuF2g0ZAZXUqy3FxcHgRuNaWmdUsLiQS6BW/GnZPnwPneonGRzQvIXRCuJnYu5V5VSNFURAqlj2rHfkLnnWngcVJJhlhQ7LY2RygW9ooBYOygm6ggEgcDJ3Uyi1mLNU2jEwY7RuaH0nDDO3FR8SviLjupp0DrJDi0vGe0PWQ+sv9R3jKveeeHCYe7EJFEoHgBkAOZpb07qibjFYEmOUdrZHZDXzyB3E8jka28Z+bD9fktdSw+Ryopd1V1rGJBjkGxOnrJuvbeQD8RwpiqMouLsxWrBRRRSmBRRRQBp6X0omHhaVzko3cSeAHeaUtWdDvjJvTcVmL/ZJwsNx9kcOZzrz0mTpLSAgB/s+HN3I4ncfeeyP3jTvJIkSXJCIoA5ADIDw4Vf+3Gy5Y/lQv6Y1hl2p1gaJGwy7biYNdxa/ZzFk4bedzllvOvLE3pIkxCM8WLiWEXGcBYXaMgD1W/FvBUVLaw6vLiVDCyTR5xyWvYjMA/iW+8GpDAGQxJ1oUSbI2ghJF+Nr0u5JYI2beSL0fq4yCNZJjLHA21ECgBFgVXaa/asCbWA86mwLVH6c0/BhIjJM2yNwG8seSjiaqHWXpPxWJJWImCLkp7R9phu8Ft51KU/U9en0s6vl49S3dJ6yYXD/wDemRDyJz/SM/hS/P0saPXc0jezGfraqRY3Nzvr1gwUj+ojv7KlvkKlvZ1I9nU0vE3+i54ulzR53mVfGM/S9TejNccFiDaOdCx+6Tsn3Na/lXP82jpUF3jkUc2RlHvIrXo3sH2dSkvC2dQ1qxaMiWQyqgDldi4/CDe3IZ51Reruv2LwhAV+sjH93ISRb8p3r5Zd1XDqtrjBjkvGdmQDtRt6y9/5l7x8KdSuc6vo50svK9SO03OTOZMSpEEDAQwixbES8GCg9oC+Q53J3VK6H01I79ViI+qmKGTZBDDY2rDMHeMgb2z3VKywKxBIBK5qSL2NrXHLKkyYth2v1pOIkxEUU8xC7Wy4uoiQ3Cx7RUbuDcq9CtJWPA/C7mzrhq2xIxeGus8faIX74HzYD3jLlUtqvrCuLgDiwcZOvI93cd4/0rawWMIVUmZBNuKgi532IF+IF7DdnypQ0xEdG45cQg+wmOzIo3AnM/5h4MK1eNbHz0+C6e5WH2isUcEAg3BFwRxFZVAQKh9bdL+jYR3Bsx7Ke02QPlmfKpikjXI+kY7C4T7t9t/D/wCQ36qpSjeWeBoq7JXUXQ/UYRSR25e23PP1R5D4k191gxSSv6N6SkJZTtK6Bi4YWspYhee653VPu4VSSQABck5AAfIUm4vFS4lXiU4TGo+1s9sI0d72JXtXC8xYm1Mm5ScmTm7kvq5hZxdpp5XKloyjKqrdTYMLKCbixzPE1uaf07HhIGmk3LuA3sTuUd5rZ0fgxFEkYtZFC5dwqluk3WU4nFmNT9lASg5Ftzt78vLvqM5dT1aTT97Pb06kFrBrBNjJjLKc9yqNyDkP68a3NVdS8Rjm7A2IwbNKwyHcPxN3DzIo1L1WbHYkJmI17UjDgOQ/Mdw8zwq+8FgkhjWONQqILBRwFSjG+WdbValUF3dPn9C9oPo4wWGAPViV+LygN7l9Ue6tzSGuGBw0hilmWNlA7NmyBFxuFt1Tlc4ax6S9Ixc0vB5GI9kZL/CBTN7eDwaek9VJ943gvDC6+YCV1jTEKzuQqgBsydw3VlpnUjB4kHrIVDH76DYbxuN/neqs6KdGdbpBXO6FWfz9Vfn8KctY+liPD4hoY4TL1Z2XYvsC43heyb25m2Y86E7rI1TTyhV2UL3tf/uBL1v6OZsHeRCZYPxAdpPbA4fmGXhSxgMfJBIskTFHQ3BH/MxzFdD6D0zFjMOsqeo4IKtvBGTKeFVL0kalDCSCaEfYSG1vwNv2fZOZHmOVLKPVHs02qc33VXn9llala3JjoNrJZUsJEHA8GH5T/UVIabwrGMvEiNOo+zZlDFeZF+Nr5XFzVD6q6wNg8Ukwvs3s6j7yH1h48R3gV0PDMrqGU3VgCCOIOYNUhI52s0/dSxwxM0aITiFlj6zFMlxLi5SBGo47JYW7PJLWzuec7j9EticEYpWV5CvrqLDbG4gXNs/rUXpxVEpSeWXq2yiw2HBu6gDbLBBtkXJFrgW58JjVrDomHVUhaFQT2XChj+Ztk2uffV5PiSPBDDIro80oZMMYn9eBtgg77Z291mH7tNVI8Y9G02RuTErfzOf/ALKffTxWVV4rrrkrLm4Uk6HHW6axDn+6XZH8K/5qdqS9Q+1icc/OW38Up/pW08Rk/YI8MnNPzpJBPCJYkfZCnrDYLt32drxsbVp6LwjPKhmwmHumazwsCLgWFhshhv5mvbTGn9Ho7Q4h4trslldb963yI41pauS4JsW5wYi2RENpo1sblt3hYDK1CTUeCL5JfWjSno2DmmG9EOz7RyX4kVzmTzq7Olucro4j8ciD4lvpVL4SDbkRPxsq/qIH1ryT5PoOzopU3L3Lz6N9BjDYBCR25vtWPteqPJbfGmmsY0AAAFgMgKyqiwcapNzk5PqQeu2k/R8BPJex2Cq+LdkfOueqtnpn0naGGAH12Lt4ILD4tf8AdqpqnN5O52fDbS3epb3Q1ozZw0sx3yvsj2U/3FvcKiNaeizEvipJMPsMkrl+02yVLG7A33i5O6rD1T0Z6PgoIrWKoNr2j2m+JNS9Ptwc2WqlGtKcepCan6vehYRIS201yzEbtpszbuG6tvT2iFxWGkhbc6kA8jvU+RsakKK2x5XOTlv68nMM0JRirCzKSpHIg2I99Xd0WaUM2j1Um7QsY/IWZfgR7qq7X7C9XpLEAbi+1+oBj8SacOhSc/2lOH2bD+MH5D3VOOGdvWfyaff9GOes0WwUnWePDFbo0jrtXVs9kAkAnaAPvrW1f09D1nVjES4hnswdk7I9bJdlQFGQ38xmc6ktYr9WhRVMnWqIy/qqxuu0bb7AnKo/QOOmOIaOd4pXs42kXZZQjKLMLnsm4IPMca9SzE+dfmI/pEHVyYTED7klifc/8re+nWlLpNjvggfwyL8Qw+tMuj5NqKM80U+8A1ss04/cs/KjYpL1ByxGOXlL/NKPp8adKSdXz1Wl8XGcusG2O/1W+rUQzGSCPDHasViANwADztWVFRFEfpfivo8H8MyH37S/WqdwE+xLG53K6t+lgfpV+a86NM+j50AuQm2PFO19K58qU+Tu9ntSpOPudQA19pf1F0yMTgInvdlXq39pcs/EWPnU1jMUscbyN6qKWPgoJPyqpxZQcZOPUpDpP0l1ukZBfKILGPLtN8SaitUtGekY6CK1wZAW9le03wFvOo7GYppZHkb1nZnPixJPzrb0Fp2TCS9bFs7dioLC9r7/ADqF8n0qg40tkebHSFFUj/1ax/OL9H+tH/VrH84v0f61Tejj/wBOq+xd1FKXR1p/E4yCSWcrbb2E2V2dwBY9+Zt5UyaSx6QQvK5ssalj5cPE7qa54503Cex8lFdIc4fSeII4MF9yqDTV0KRdvEtyEY95c/Sq4xmKaWR5G9Z2Zz4sST86uHoh0b1eBaQjOaQkeyvZHxDHzqccs7er/j0236Id5YlYWYAi4NiL5jMHyNecGBjRmZUVWc3ZgACx7zvNe9FVOAKfSY9sDbnIv1P0pj0aloYxyRR8BSn0kttjDQDfJL/RP5/hToBVpYpx+4z8qPtJGs39n0nhsRuWT7Nj/CfgwPkad6X9edE9fg3sLtH9ovle481vWUnaWeuAi8jBRULqhpj0nCI5N2XsP7S8fMWPnU1U5La7MxqwVz7rvq8cHjHQC0bduP2Tw/dNx5CugqXdd9VFx2H2RYSpdo2PA8Qfyn+h4UkldHr0dfuZ54fJVvR3rd6FiNmQ/YS2D/lPB/oe7wqz9fXlfR8i4dWlaXZUdX2uyxBJy4W499URi8I8TskilXU2ZTvBpu1K6RpMGBFKDJBwH3k9m+8flPlSJ9GdLU6bdJVaeWunqQn7HY7/AAs36DR+x2O/ws36DV8aH1hw+KXagkV8rkD1h4qcxUjW7EeZ9o1Iuzic7fsdjv8ACzfoNH7HY7/CzfoNdE1rY/SUUCbcsixqOLG3u5nuFbsQLtGo8KKIrUfRJw2AhjYWbZ2mB4MxLEHvF7UidKuuQkPokJuqm8rA5FhuTwBzPfYcDRrl0qmQGLB3VTk0pyY9yD7o/Mc+Vt9VwBellLoi2m0snPvavPNja0Tox8ROkKetIwUd3MnuAufKujdG4BIIUiT1Y1Cjy59/Gk/o11JOFj6+ZbTyCwU/3a8vaPHlkOdPNNFWPJrtQqktseEFFFamlNILBC8rbkUnx5DzNhVEr4OeKWJPpOmkUZrhlufEZ/Nl91PFJ/R3gG6uTEyevOxN+4Em/mxPkBThVKvO1dMDS5sFFFFSFEGFv/zNIlTlhsRmDwU3/lJt4MOVP1ReseglxcBjbI70b8LcD4cD3GoLU7WBlY4PE9maPJSfvAcL8SBuPEeFXl/JHcuVz8jvxK440UUVAQWNcdRIccu1/wBuYCyyAb+5hxHxHwqmdO6tYjBvszRleTDNW8G3eW/uro2o7E4/DPKcNIUZ2W5jYXuN+4ix3XtSuG7g92n1k6WHlHOMUrKQykqRuIJBHgRmKnMLr3pCMWXEyEDg1m+LAn41Z+leifBSklA8J/Ibj9LXHutS/P0KNfsYpSPzRkfJjek2tHRWs09ReL8oVJ+kLSL78S49kKvyF6g8VjJJG2pHZ25uxY+8mrEj6FZL9rEoB3Rk/wAwqb0b0P4RDeV5JjyJCL7lz+NG1sP/AFaan5fwipNG6KmxDhIY2kY8FG7vJ3Ad5q3dSejVMKRNPaScZqBmsfh+Ju/hw502aMwmHhvDAqJsAFkQAEXvYnjnY5mt6nULcng1GulUW2OF+QooopjnhSLrZi2xmKTAxHsqdqVhwt/lHxI5VL6360ejJ1cfankyRRna+W0R8hxNZanat+jRFpM5pM3O+3HZv8SeJ8qvBbFvf2+R1jJO4fDrGioosqgADkBkK9KKKgIFFFFABS7rZqoMUodDsTp6rbr8bEjPwPCmKimjJxd0anYUNW9cDtejYz7OdeyGbIPyvwDd+48Kb6iNYdWIcWtnFnA7LjeO7vHcfhSxFpbG6NITEKZ4NyyDeB4n/wBW8jVdqqZjz6fA1lLge5pgilmNlUEk8gMzSbqRCcRPPjXHrsUjvwHH3DZH6qYdH6aw2MQhGVwR2kbfbvU1hh9W0hLGB3iBVhsAlkDHc2ydxBzyIpU9qaeGYsXQiz6wHrcbKMS8ZVvsUDZMQdn1TcWsufjUzhNa8R6TEkpCqMN10qhRe4VmPeLi2VTmrGrQwsJRirttl9q3gBvvY2FRx0BLJpKaSRCIXhMYYEcVCnK9+dWc4O6HumZaDnxWNjMxnMCliI0jVTa2V2LAk58Bbd35Tq4jq40WaZRIQF2uyt2OV1B79wtS7q9h8ZglaAwdcm0WR0ZRv33DHLn3XO+pkaEScpLiYk65RkASQuZIF+JHPnU52v7e1hXyLceHOB0pHd2ZMSuyWc3JfiT37Wz4bVqe60dKaEhxGx1q7XVttLmRnu4f8yFZ6Q0rFAu1K6oO87/Abz5Ukpb7epjdzbpc1o1vTDDq4/tJ2yVBns33FrfBd5qIxWteJxrGLAoyruaZsrfRfi3cKmdW9To8N22PWTHe7cL79m/zOZp1BQzP/XybZLk1NVtVnVzisUdud8wDnsX/AJuGWQGVNlFFSlJyd2K3cKKKKUwKKKKACiiigArF0BBBFwciDWVFACrpTo9w8h24i0D7wU3X9nh+6RWiItL4b1SuJQc8z8bN8TTxRVVVlw8/Ubc+olDpDkjyxGEkTmRf4bQA+Jr3j6TcId4lXxUH5E03V4SYCNvWRD4qD9K3dB8x/IXj6C0/SZgxu6w/u2+ZrWPSRt5QYWWQ/wDPwhqbU0dEu6NB4KB9K9wKN1P/AB/IXj6CQcTpjE5Ki4ZTxOR+Nz8K2cB0dx7W3ipHnfjckDzz2j7wO6m+is718Rx9A3PoeeHw6xqFRQqjcFFgPIV6UUVIUKKKKACiiigD/9k="/>
          <p:cNvSpPr>
            <a:spLocks noChangeAspect="1" noChangeArrowheads="1"/>
          </p:cNvSpPr>
          <p:nvPr/>
        </p:nvSpPr>
        <p:spPr bwMode="auto">
          <a:xfrm>
            <a:off x="215900" y="-588963"/>
            <a:ext cx="15240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a:solidFill>
                  <a:srgbClr val="7F7F7F"/>
                </a:solidFill>
                <a:latin typeface="Calibri" pitchFamily="34" charset="0"/>
                <a:ea typeface="ヒラギノ角ゴ Pro W3" charset="-128"/>
              </a:defRPr>
            </a:lvl1pPr>
            <a:lvl2pPr marL="742950" indent="-285750" eaLnBrk="0" hangingPunct="0">
              <a:spcBef>
                <a:spcPct val="20000"/>
              </a:spcBef>
              <a:buFont typeface="Arial" charset="0"/>
              <a:buChar char="–"/>
              <a:defRPr>
                <a:solidFill>
                  <a:schemeClr val="tx1"/>
                </a:solidFill>
                <a:latin typeface="Calibri" pitchFamily="34" charset="0"/>
                <a:ea typeface="ヒラギノ角ゴ Pro W3" charset="-128"/>
              </a:defRPr>
            </a:lvl2pPr>
            <a:lvl3pPr marL="1143000" indent="-228600" eaLnBrk="0" hangingPunct="0">
              <a:spcBef>
                <a:spcPct val="20000"/>
              </a:spcBef>
              <a:buFont typeface="Arial" charset="0"/>
              <a:defRPr>
                <a:solidFill>
                  <a:schemeClr val="tx1"/>
                </a:solidFill>
                <a:latin typeface="Calibri" pitchFamily="34" charset="0"/>
                <a:ea typeface="ヒラギノ角ゴ Pro W3" charset="-128"/>
              </a:defRPr>
            </a:lvl3pPr>
            <a:lvl4pPr marL="1600200" indent="-228600" eaLnBrk="0" hangingPunct="0">
              <a:spcBef>
                <a:spcPct val="20000"/>
              </a:spcBef>
              <a:buFont typeface="Arial" charset="0"/>
              <a:buChar char="–"/>
              <a:defRPr>
                <a:solidFill>
                  <a:schemeClr val="tx1"/>
                </a:solidFill>
                <a:latin typeface="Calibri" pitchFamily="34" charset="0"/>
                <a:ea typeface="ヒラギノ角ゴ Pro W3" charset="-128"/>
              </a:defRPr>
            </a:lvl4pPr>
            <a:lvl5pPr marL="2057400" indent="-228600" eaLnBrk="0" hangingPunct="0">
              <a:spcBef>
                <a:spcPct val="20000"/>
              </a:spcBef>
              <a:buFont typeface="Arial" charset="0"/>
              <a:buChar char="»"/>
              <a:defRPr>
                <a:solidFill>
                  <a:schemeClr val="tx1"/>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charset="0"/>
              <a:buChar char="»"/>
              <a:defRPr>
                <a:solidFill>
                  <a:schemeClr val="tx1"/>
                </a:solidFill>
                <a:latin typeface="Calibri" pitchFamily="34" charset="0"/>
                <a:ea typeface="ヒラギノ角ゴ Pro W3" charset="-128"/>
              </a:defRPr>
            </a:lvl9pPr>
          </a:lstStyle>
          <a:p>
            <a:pPr eaLnBrk="1" hangingPunct="1">
              <a:spcBef>
                <a:spcPct val="0"/>
              </a:spcBef>
              <a:buFontTx/>
              <a:buNone/>
            </a:pPr>
            <a:endParaRPr lang="hr-HR" altLang="sr-Latn-RS">
              <a:solidFill>
                <a:schemeClr val="tx1"/>
              </a:solidFill>
            </a:endParaRPr>
          </a:p>
        </p:txBody>
      </p:sp>
      <p:graphicFrame>
        <p:nvGraphicFramePr>
          <p:cNvPr id="13" name="Chart 12"/>
          <p:cNvGraphicFramePr>
            <a:graphicFrameLocks/>
          </p:cNvGraphicFramePr>
          <p:nvPr/>
        </p:nvGraphicFramePr>
        <p:xfrm>
          <a:off x="265487" y="1923802"/>
          <a:ext cx="6004684" cy="3969926"/>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Title 3"/>
          <p:cNvSpPr>
            <a:spLocks noGrp="1"/>
          </p:cNvSpPr>
          <p:nvPr>
            <p:ph type="title"/>
          </p:nvPr>
        </p:nvSpPr>
        <p:spPr/>
        <p:txBody>
          <a:bodyPr/>
          <a:lstStyle/>
          <a:p>
            <a:r>
              <a:rPr lang="hr-HR" altLang="sr-Latn-RS" smtClean="0"/>
              <a:t>Imate li potrebe zapošljavati nove IT kadrove?</a:t>
            </a:r>
          </a:p>
        </p:txBody>
      </p:sp>
      <p:sp>
        <p:nvSpPr>
          <p:cNvPr id="3" name="Content Placeholder 2"/>
          <p:cNvSpPr>
            <a:spLocks noGrp="1"/>
          </p:cNvSpPr>
          <p:nvPr>
            <p:ph idx="1"/>
          </p:nvPr>
        </p:nvSpPr>
        <p:spPr/>
        <p:txBody>
          <a:bodyPr/>
          <a:lstStyle/>
          <a:p>
            <a:endParaRPr lang="hr-HR"/>
          </a:p>
        </p:txBody>
      </p:sp>
      <p:graphicFrame>
        <p:nvGraphicFramePr>
          <p:cNvPr id="15" name="Chart 14"/>
          <p:cNvGraphicFramePr>
            <a:graphicFrameLocks/>
          </p:cNvGraphicFramePr>
          <p:nvPr/>
        </p:nvGraphicFramePr>
        <p:xfrm>
          <a:off x="5949538" y="2897580"/>
          <a:ext cx="3194462" cy="3182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4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88769" y="1764625"/>
          <a:ext cx="7913940" cy="4794508"/>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Title 4"/>
          <p:cNvSpPr>
            <a:spLocks noGrp="1"/>
          </p:cNvSpPr>
          <p:nvPr>
            <p:ph type="title"/>
          </p:nvPr>
        </p:nvSpPr>
        <p:spPr/>
        <p:txBody>
          <a:bodyPr/>
          <a:lstStyle/>
          <a:p>
            <a:r>
              <a:rPr lang="hr-HR" altLang="sr-Latn-RS" smtClean="0"/>
              <a:t>Koje profile planirate zapošljavati u 2013.</a:t>
            </a:r>
          </a:p>
        </p:txBody>
      </p:sp>
    </p:spTree>
    <p:extLst>
      <p:ext uri="{BB962C8B-B14F-4D97-AF65-F5344CB8AC3E}">
        <p14:creationId xmlns:p14="http://schemas.microsoft.com/office/powerpoint/2010/main" val="836761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hr-HR" altLang="sr-Latn-RS" smtClean="0"/>
              <a:t>Broj diplomiranih ICT stručnjaka godišnje</a:t>
            </a:r>
          </a:p>
        </p:txBody>
      </p:sp>
      <p:graphicFrame>
        <p:nvGraphicFramePr>
          <p:cNvPr id="4" name="Content Placeholder 3"/>
          <p:cNvGraphicFramePr>
            <a:graphicFrameLocks noGrp="1"/>
          </p:cNvGraphicFramePr>
          <p:nvPr>
            <p:ph idx="1"/>
          </p:nvPr>
        </p:nvGraphicFramePr>
        <p:xfrm>
          <a:off x="1222375" y="1839913"/>
          <a:ext cx="3005138" cy="4449759"/>
        </p:xfrm>
        <a:graphic>
          <a:graphicData uri="http://schemas.openxmlformats.org/drawingml/2006/table">
            <a:tbl>
              <a:tblPr firstRow="1" bandRow="1">
                <a:tableStyleId>{6E25E649-3F16-4E02-A733-19D2CDBF48F0}</a:tableStyleId>
              </a:tblPr>
              <a:tblGrid>
                <a:gridCol w="1745690"/>
                <a:gridCol w="1259448"/>
              </a:tblGrid>
              <a:tr h="243840">
                <a:tc>
                  <a:txBody>
                    <a:bodyPr/>
                    <a:lstStyle/>
                    <a:p>
                      <a:pPr algn="l" fontAlgn="b"/>
                      <a:r>
                        <a:rPr lang="hr-HR" sz="1600" u="none" strike="noStrike" dirty="0" smtClean="0">
                          <a:effectLst/>
                        </a:rPr>
                        <a:t>Država</a:t>
                      </a:r>
                      <a:endParaRPr lang="hr-HR" sz="1600" b="0" i="0" u="none" strike="noStrike" dirty="0">
                        <a:effectLst/>
                        <a:latin typeface="Arial"/>
                      </a:endParaRPr>
                    </a:p>
                  </a:txBody>
                  <a:tcPr marL="0" marR="0" marT="0" marB="0" anchor="b"/>
                </a:tc>
                <a:tc>
                  <a:txBody>
                    <a:bodyPr/>
                    <a:lstStyle/>
                    <a:p>
                      <a:pPr algn="r" fontAlgn="b"/>
                      <a:r>
                        <a:rPr lang="hr-HR" sz="1600" u="none" strike="noStrike" dirty="0" smtClean="0">
                          <a:effectLst/>
                        </a:rPr>
                        <a:t>2011.</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smtClean="0">
                          <a:effectLst/>
                        </a:rPr>
                        <a:t>United </a:t>
                      </a:r>
                      <a:r>
                        <a:rPr lang="hr-HR" sz="1600" u="none" strike="noStrike" dirty="0" err="1" smtClean="0">
                          <a:effectLst/>
                        </a:rPr>
                        <a:t>States</a:t>
                      </a:r>
                      <a:endParaRPr lang="hr-HR" sz="1600" b="0" i="0" u="none" strike="noStrike" dirty="0">
                        <a:effectLst/>
                        <a:latin typeface="Arial"/>
                      </a:endParaRPr>
                    </a:p>
                  </a:txBody>
                  <a:tcPr marL="0" marR="0" marT="0" marB="0" anchor="b"/>
                </a:tc>
                <a:tc>
                  <a:txBody>
                    <a:bodyPr/>
                    <a:lstStyle/>
                    <a:p>
                      <a:pPr algn="r" fontAlgn="b"/>
                      <a:r>
                        <a:rPr lang="hr-HR" sz="1600" u="none" strike="noStrike">
                          <a:effectLst/>
                        </a:rPr>
                        <a:t>101.557</a:t>
                      </a:r>
                      <a:endParaRPr lang="hr-HR" sz="1600" b="0" i="0" u="none" strike="noStrike">
                        <a:effectLst/>
                        <a:latin typeface="Arial"/>
                      </a:endParaRPr>
                    </a:p>
                  </a:txBody>
                  <a:tcPr marL="0" marR="0" marT="0" marB="0" anchor="b"/>
                </a:tc>
              </a:tr>
              <a:tr h="247407">
                <a:tc>
                  <a:txBody>
                    <a:bodyPr/>
                    <a:lstStyle/>
                    <a:p>
                      <a:pPr algn="l" fontAlgn="b"/>
                      <a:r>
                        <a:rPr lang="hr-HR" sz="1600" u="none" strike="noStrike" dirty="0">
                          <a:effectLst/>
                        </a:rPr>
                        <a:t>United </a:t>
                      </a:r>
                      <a:r>
                        <a:rPr lang="hr-HR" sz="1600" u="none" strike="noStrike" dirty="0" err="1">
                          <a:effectLst/>
                        </a:rPr>
                        <a:t>Kingdom</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30.913</a:t>
                      </a:r>
                      <a:endParaRPr lang="hr-HR" sz="1600" b="0" i="0" u="none" strike="noStrike" dirty="0">
                        <a:effectLst/>
                        <a:latin typeface="Arial"/>
                      </a:endParaRPr>
                    </a:p>
                  </a:txBody>
                  <a:tcPr marL="0" marR="0" marT="0" marB="0" anchor="b"/>
                </a:tc>
              </a:tr>
              <a:tr h="247407">
                <a:tc>
                  <a:txBody>
                    <a:bodyPr/>
                    <a:lstStyle/>
                    <a:p>
                      <a:pPr algn="l" fontAlgn="b"/>
                      <a:r>
                        <a:rPr lang="en-US" sz="1600" u="none" strike="noStrike" dirty="0" smtClean="0">
                          <a:effectLst/>
                        </a:rPr>
                        <a:t>Germany</a:t>
                      </a:r>
                      <a:endParaRPr lang="en-US" sz="1600" b="0" i="0" u="none" strike="noStrike" dirty="0">
                        <a:effectLst/>
                        <a:latin typeface="Arial"/>
                      </a:endParaRPr>
                    </a:p>
                  </a:txBody>
                  <a:tcPr marL="0" marR="0" marT="0" marB="0" anchor="b"/>
                </a:tc>
                <a:tc>
                  <a:txBody>
                    <a:bodyPr/>
                    <a:lstStyle/>
                    <a:p>
                      <a:pPr algn="r" fontAlgn="b"/>
                      <a:r>
                        <a:rPr lang="hr-HR" sz="1600" u="none" strike="noStrike" dirty="0">
                          <a:effectLst/>
                        </a:rPr>
                        <a:t>20.475</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Poland</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18.960</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Turkey</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17.667</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smtClean="0">
                          <a:effectLst/>
                        </a:rPr>
                        <a:t>Spain</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16.459</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Netherlands</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4.512</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Italy</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4.291</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Czech</a:t>
                      </a:r>
                      <a:r>
                        <a:rPr lang="hr-HR" sz="1600" u="none" strike="noStrike" dirty="0">
                          <a:effectLst/>
                        </a:rPr>
                        <a:t> </a:t>
                      </a:r>
                      <a:r>
                        <a:rPr lang="hr-HR" sz="1600" u="none" strike="noStrike" dirty="0" err="1">
                          <a:effectLst/>
                        </a:rPr>
                        <a:t>Republic</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4.183</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a:effectLst/>
                        </a:rPr>
                        <a:t>Greece</a:t>
                      </a:r>
                      <a:endParaRPr lang="hr-HR" sz="1600" b="0" i="0" u="none" strike="noStrike">
                        <a:effectLst/>
                        <a:latin typeface="Arial"/>
                      </a:endParaRPr>
                    </a:p>
                  </a:txBody>
                  <a:tcPr marL="0" marR="0" marT="0" marB="0" anchor="b"/>
                </a:tc>
                <a:tc>
                  <a:txBody>
                    <a:bodyPr/>
                    <a:lstStyle/>
                    <a:p>
                      <a:pPr algn="r" fontAlgn="b"/>
                      <a:r>
                        <a:rPr lang="hr-HR" sz="1600" u="none" strike="noStrike" dirty="0">
                          <a:effectLst/>
                        </a:rPr>
                        <a:t>3.138</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Austria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2.588</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Denmark</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2.379</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a:effectLst/>
                        </a:rPr>
                        <a:t>Slovakia</a:t>
                      </a:r>
                      <a:endParaRPr lang="hr-HR" sz="1600" b="0" i="0" u="none" strike="noStrike">
                        <a:effectLst/>
                        <a:latin typeface="Arial"/>
                      </a:endParaRPr>
                    </a:p>
                  </a:txBody>
                  <a:tcPr marL="0" marR="0" marT="0" marB="0" anchor="b"/>
                </a:tc>
                <a:tc>
                  <a:txBody>
                    <a:bodyPr/>
                    <a:lstStyle/>
                    <a:p>
                      <a:pPr algn="r" fontAlgn="b"/>
                      <a:r>
                        <a:rPr lang="hr-HR" sz="1600" u="none" strike="noStrike" dirty="0">
                          <a:effectLst/>
                        </a:rPr>
                        <a:t>2.309</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Sweden</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2.237</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a:effectLst/>
                        </a:rPr>
                        <a:t>Hungary</a:t>
                      </a:r>
                      <a:endParaRPr lang="hr-HR" sz="1600" b="0" i="0" u="none" strike="noStrike">
                        <a:effectLst/>
                        <a:latin typeface="Arial"/>
                      </a:endParaRPr>
                    </a:p>
                  </a:txBody>
                  <a:tcPr marL="0" marR="0" marT="0" marB="0" anchor="b"/>
                </a:tc>
                <a:tc>
                  <a:txBody>
                    <a:bodyPr/>
                    <a:lstStyle/>
                    <a:p>
                      <a:pPr algn="r" fontAlgn="b"/>
                      <a:r>
                        <a:rPr lang="hr-HR" sz="1600" u="none" strike="noStrike" dirty="0">
                          <a:effectLst/>
                        </a:rPr>
                        <a:t>2.147</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dirty="0" err="1">
                          <a:effectLst/>
                        </a:rPr>
                        <a:t>Romania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2.001</a:t>
                      </a:r>
                      <a:endParaRPr lang="hr-HR" sz="1600" b="0" i="0" u="none" strike="noStrike" dirty="0">
                        <a:effectLst/>
                        <a:latin typeface="Arial"/>
                      </a:endParaRPr>
                    </a:p>
                  </a:txBody>
                  <a:tcPr marL="0" marR="0" marT="0" marB="0" anchor="b"/>
                </a:tc>
              </a:tr>
              <a:tr h="247407">
                <a:tc>
                  <a:txBody>
                    <a:bodyPr/>
                    <a:lstStyle/>
                    <a:p>
                      <a:pPr algn="l" fontAlgn="b"/>
                      <a:r>
                        <a:rPr lang="hr-HR" sz="1600" u="none" strike="noStrike">
                          <a:effectLst/>
                        </a:rPr>
                        <a:t>Belgium</a:t>
                      </a:r>
                      <a:endParaRPr lang="hr-HR" sz="1600" b="0" i="0" u="none" strike="noStrike">
                        <a:effectLst/>
                        <a:latin typeface="Arial"/>
                      </a:endParaRPr>
                    </a:p>
                  </a:txBody>
                  <a:tcPr marL="0" marR="0" marT="0" marB="0" anchor="b"/>
                </a:tc>
                <a:tc>
                  <a:txBody>
                    <a:bodyPr/>
                    <a:lstStyle/>
                    <a:p>
                      <a:pPr algn="r" fontAlgn="b"/>
                      <a:r>
                        <a:rPr lang="hr-HR" sz="1600" u="none" strike="noStrike" dirty="0">
                          <a:effectLst/>
                        </a:rPr>
                        <a:t>1.993</a:t>
                      </a:r>
                      <a:endParaRPr lang="hr-HR" sz="1600" b="0" i="0" u="none" strike="noStrike" dirty="0">
                        <a:effectLst/>
                        <a:latin typeface="Arial"/>
                      </a:endParaRPr>
                    </a:p>
                  </a:txBody>
                  <a:tcPr marL="0" marR="0" marT="0" marB="0" anchor="b"/>
                </a:tc>
              </a:tr>
            </a:tbl>
          </a:graphicData>
        </a:graphic>
      </p:graphicFrame>
      <p:graphicFrame>
        <p:nvGraphicFramePr>
          <p:cNvPr id="5" name="Table 4"/>
          <p:cNvGraphicFramePr>
            <a:graphicFrameLocks noGrp="1"/>
          </p:cNvGraphicFramePr>
          <p:nvPr/>
        </p:nvGraphicFramePr>
        <p:xfrm>
          <a:off x="5029200" y="1839913"/>
          <a:ext cx="3005138" cy="4206870"/>
        </p:xfrm>
        <a:graphic>
          <a:graphicData uri="http://schemas.openxmlformats.org/drawingml/2006/table">
            <a:tbl>
              <a:tblPr firstRow="1" bandRow="1">
                <a:tableStyleId>{6E25E649-3F16-4E02-A733-19D2CDBF48F0}</a:tableStyleId>
              </a:tblPr>
              <a:tblGrid>
                <a:gridCol w="2098560"/>
                <a:gridCol w="906578"/>
              </a:tblGrid>
              <a:tr h="243894">
                <a:tc>
                  <a:txBody>
                    <a:bodyPr/>
                    <a:lstStyle/>
                    <a:p>
                      <a:pPr algn="l" fontAlgn="b"/>
                      <a:r>
                        <a:rPr lang="hr-HR" sz="1600" u="none" strike="noStrike" dirty="0" smtClean="0">
                          <a:effectLst/>
                        </a:rPr>
                        <a:t>Država</a:t>
                      </a:r>
                      <a:endParaRPr lang="hr-HR" sz="1600" b="0" i="0" u="none" strike="noStrike" dirty="0">
                        <a:effectLst/>
                        <a:latin typeface="Arial"/>
                      </a:endParaRPr>
                    </a:p>
                  </a:txBody>
                  <a:tcPr marL="0" marR="0" marT="0" marB="0" anchor="b"/>
                </a:tc>
                <a:tc>
                  <a:txBody>
                    <a:bodyPr/>
                    <a:lstStyle/>
                    <a:p>
                      <a:pPr algn="r" fontAlgn="b"/>
                      <a:r>
                        <a:rPr lang="hr-HR" sz="1600" u="none" strike="noStrike" dirty="0" smtClean="0">
                          <a:effectLst/>
                        </a:rPr>
                        <a:t>2011.</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a:effectLst/>
                        </a:rPr>
                        <a:t>Ireland</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1.847</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Switzerland</a:t>
                      </a:r>
                      <a:endParaRPr lang="hr-HR" sz="1600" b="0" i="0" u="none" strike="noStrike" dirty="0">
                        <a:effectLst/>
                        <a:latin typeface="Arial"/>
                      </a:endParaRPr>
                    </a:p>
                  </a:txBody>
                  <a:tcPr marL="0" marR="0" marT="0" marB="0" anchor="b"/>
                </a:tc>
                <a:tc>
                  <a:txBody>
                    <a:bodyPr/>
                    <a:lstStyle/>
                    <a:p>
                      <a:pPr algn="r" fontAlgn="b"/>
                      <a:r>
                        <a:rPr lang="hr-HR" sz="1600" u="none" strike="noStrike">
                          <a:effectLst/>
                        </a:rPr>
                        <a:t>1.774</a:t>
                      </a:r>
                      <a:endParaRPr lang="hr-HR" sz="1600" b="0" i="0" u="none" strike="noStrike">
                        <a:effectLst/>
                        <a:latin typeface="Arial"/>
                      </a:endParaRPr>
                    </a:p>
                  </a:txBody>
                  <a:tcPr marL="0" marR="0" marT="0" marB="0" anchor="b"/>
                </a:tc>
              </a:tr>
              <a:tr h="247686">
                <a:tc>
                  <a:txBody>
                    <a:bodyPr/>
                    <a:lstStyle/>
                    <a:p>
                      <a:pPr algn="l" fontAlgn="b"/>
                      <a:r>
                        <a:rPr lang="hr-HR" sz="1600" u="none" strike="noStrike" dirty="0" err="1">
                          <a:effectLst/>
                        </a:rPr>
                        <a:t>Finland</a:t>
                      </a:r>
                      <a:endParaRPr lang="hr-HR" sz="1600" b="0" i="0" u="none" strike="noStrike" dirty="0">
                        <a:effectLst/>
                        <a:latin typeface="Arial"/>
                      </a:endParaRPr>
                    </a:p>
                  </a:txBody>
                  <a:tcPr marL="0" marR="0" marT="0" marB="0" anchor="b"/>
                </a:tc>
                <a:tc>
                  <a:txBody>
                    <a:bodyPr/>
                    <a:lstStyle/>
                    <a:p>
                      <a:pPr algn="r" fontAlgn="b"/>
                      <a:r>
                        <a:rPr lang="hr-HR" sz="1600" u="none" strike="noStrike">
                          <a:effectLst/>
                        </a:rPr>
                        <a:t>1.661</a:t>
                      </a:r>
                      <a:endParaRPr lang="hr-HR" sz="1600" b="0" i="0" u="none" strike="noStrike">
                        <a:effectLst/>
                        <a:latin typeface="Arial"/>
                      </a:endParaRPr>
                    </a:p>
                  </a:txBody>
                  <a:tcPr marL="0" marR="0" marT="0" marB="0" anchor="b"/>
                </a:tc>
              </a:tr>
              <a:tr h="247686">
                <a:tc>
                  <a:txBody>
                    <a:bodyPr/>
                    <a:lstStyle/>
                    <a:p>
                      <a:pPr algn="l" fontAlgn="b"/>
                      <a:r>
                        <a:rPr lang="hr-HR" sz="1600" u="none" strike="noStrike" dirty="0" err="1">
                          <a:effectLst/>
                        </a:rPr>
                        <a:t>Bulgaria</a:t>
                      </a:r>
                      <a:endParaRPr lang="hr-HR" sz="1600" b="0" i="0" u="none" strike="noStrike" dirty="0">
                        <a:effectLst/>
                        <a:latin typeface="Arial"/>
                      </a:endParaRPr>
                    </a:p>
                  </a:txBody>
                  <a:tcPr marL="0" marR="0" marT="0" marB="0" anchor="b"/>
                </a:tc>
                <a:tc>
                  <a:txBody>
                    <a:bodyPr/>
                    <a:lstStyle/>
                    <a:p>
                      <a:pPr algn="r" fontAlgn="b"/>
                      <a:r>
                        <a:rPr lang="hr-HR" sz="1600" u="none" strike="noStrike">
                          <a:effectLst/>
                        </a:rPr>
                        <a:t>1.543</a:t>
                      </a:r>
                      <a:endParaRPr lang="hr-HR" sz="1600" b="0" i="0" u="none" strike="noStrike">
                        <a:effectLst/>
                        <a:latin typeface="Arial"/>
                      </a:endParaRPr>
                    </a:p>
                  </a:txBody>
                  <a:tcPr marL="0" marR="0" marT="0" marB="0" anchor="b"/>
                </a:tc>
              </a:tr>
              <a:tr h="247686">
                <a:tc>
                  <a:txBody>
                    <a:bodyPr/>
                    <a:lstStyle/>
                    <a:p>
                      <a:pPr algn="l" fontAlgn="b"/>
                      <a:r>
                        <a:rPr lang="hr-HR" sz="1600" b="1" u="none" strike="noStrike" dirty="0">
                          <a:solidFill>
                            <a:srgbClr val="FF0000"/>
                          </a:solidFill>
                          <a:effectLst/>
                        </a:rPr>
                        <a:t>Croatia</a:t>
                      </a:r>
                      <a:endParaRPr lang="hr-HR" sz="1600" b="1" i="0" u="none" strike="noStrike" dirty="0">
                        <a:solidFill>
                          <a:srgbClr val="FF0000"/>
                        </a:solidFill>
                        <a:effectLst/>
                        <a:latin typeface="Arial"/>
                      </a:endParaRPr>
                    </a:p>
                  </a:txBody>
                  <a:tcPr marL="0" marR="0" marT="0" marB="0" anchor="b"/>
                </a:tc>
                <a:tc>
                  <a:txBody>
                    <a:bodyPr/>
                    <a:lstStyle/>
                    <a:p>
                      <a:pPr algn="r" fontAlgn="b"/>
                      <a:r>
                        <a:rPr lang="hr-HR" sz="1600" b="1" u="none" strike="noStrike" dirty="0">
                          <a:solidFill>
                            <a:srgbClr val="FF0000"/>
                          </a:solidFill>
                          <a:effectLst/>
                        </a:rPr>
                        <a:t>1.443</a:t>
                      </a:r>
                      <a:endParaRPr lang="hr-HR" sz="1600" b="1" i="0" u="none" strike="noStrike" dirty="0">
                        <a:solidFill>
                          <a:srgbClr val="FF0000"/>
                        </a:solidFill>
                        <a:effectLst/>
                        <a:latin typeface="Arial"/>
                      </a:endParaRPr>
                    </a:p>
                  </a:txBody>
                  <a:tcPr marL="0" marR="0" marT="0" marB="0" anchor="b"/>
                </a:tc>
              </a:tr>
              <a:tr h="247686">
                <a:tc>
                  <a:txBody>
                    <a:bodyPr/>
                    <a:lstStyle/>
                    <a:p>
                      <a:pPr algn="l" fontAlgn="b"/>
                      <a:r>
                        <a:rPr lang="hr-HR" sz="1600" u="none" strike="noStrike" dirty="0">
                          <a:effectLst/>
                        </a:rPr>
                        <a:t>Portugal</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1.205</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Norway</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1.169</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Lithuania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1.043</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smtClean="0">
                          <a:effectLst/>
                        </a:rPr>
                        <a:t>FYR </a:t>
                      </a:r>
                      <a:r>
                        <a:rPr lang="en-US" sz="1600" u="none" strike="noStrike" dirty="0" smtClean="0">
                          <a:effectLst/>
                        </a:rPr>
                        <a:t>Macedonia</a:t>
                      </a:r>
                      <a:endParaRPr lang="en-US" sz="1600" b="0" i="0" u="none" strike="noStrike" dirty="0">
                        <a:effectLst/>
                        <a:latin typeface="Arial"/>
                      </a:endParaRPr>
                    </a:p>
                  </a:txBody>
                  <a:tcPr marL="0" marR="0" marT="0" marB="0" anchor="b"/>
                </a:tc>
                <a:tc>
                  <a:txBody>
                    <a:bodyPr/>
                    <a:lstStyle/>
                    <a:p>
                      <a:pPr algn="r" fontAlgn="b"/>
                      <a:r>
                        <a:rPr lang="hr-HR" sz="1600" u="none" strike="noStrike" dirty="0">
                          <a:effectLst/>
                        </a:rPr>
                        <a:t>887</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Latvia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838</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Slovenia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590</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Estonia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574</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err="1">
                          <a:effectLst/>
                        </a:rPr>
                        <a:t>Cyprus</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332</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dirty="0">
                          <a:effectLst/>
                        </a:rPr>
                        <a:t>Malta</a:t>
                      </a:r>
                      <a:endParaRPr lang="hr-HR" sz="1600" b="0" i="0" u="none" strike="noStrike" dirty="0">
                        <a:effectLst/>
                        <a:latin typeface="Arial"/>
                      </a:endParaRPr>
                    </a:p>
                  </a:txBody>
                  <a:tcPr marL="0" marR="0" marT="0" marB="0" anchor="b"/>
                </a:tc>
                <a:tc>
                  <a:txBody>
                    <a:bodyPr/>
                    <a:lstStyle/>
                    <a:p>
                      <a:pPr algn="r" fontAlgn="b"/>
                      <a:r>
                        <a:rPr lang="hr-HR" sz="1600" u="none" strike="noStrike" dirty="0">
                          <a:effectLst/>
                        </a:rPr>
                        <a:t>199</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a:effectLst/>
                        </a:rPr>
                        <a:t>Luxembourg</a:t>
                      </a:r>
                      <a:endParaRPr lang="hr-HR" sz="1600" b="0" i="0" u="none" strike="noStrike">
                        <a:effectLst/>
                        <a:latin typeface="Arial"/>
                      </a:endParaRPr>
                    </a:p>
                  </a:txBody>
                  <a:tcPr marL="0" marR="0" marT="0" marB="0" anchor="b"/>
                </a:tc>
                <a:tc>
                  <a:txBody>
                    <a:bodyPr/>
                    <a:lstStyle/>
                    <a:p>
                      <a:pPr algn="r" fontAlgn="b"/>
                      <a:r>
                        <a:rPr lang="hr-HR" sz="1600" u="none" strike="noStrike" dirty="0">
                          <a:effectLst/>
                        </a:rPr>
                        <a:t>45</a:t>
                      </a:r>
                      <a:endParaRPr lang="hr-HR" sz="1600" b="0" i="0" u="none" strike="noStrike" dirty="0">
                        <a:effectLst/>
                        <a:latin typeface="Arial"/>
                      </a:endParaRPr>
                    </a:p>
                  </a:txBody>
                  <a:tcPr marL="0" marR="0" marT="0" marB="0" anchor="b"/>
                </a:tc>
              </a:tr>
              <a:tr h="247686">
                <a:tc>
                  <a:txBody>
                    <a:bodyPr/>
                    <a:lstStyle/>
                    <a:p>
                      <a:pPr algn="l" fontAlgn="b"/>
                      <a:r>
                        <a:rPr lang="hr-HR" sz="1600" u="none" strike="noStrike">
                          <a:effectLst/>
                        </a:rPr>
                        <a:t>Liechtenstein</a:t>
                      </a:r>
                      <a:endParaRPr lang="hr-HR" sz="1600" b="0" i="0" u="none" strike="noStrike">
                        <a:effectLst/>
                        <a:latin typeface="Arial"/>
                      </a:endParaRPr>
                    </a:p>
                  </a:txBody>
                  <a:tcPr marL="0" marR="0" marT="0" marB="0" anchor="b"/>
                </a:tc>
                <a:tc>
                  <a:txBody>
                    <a:bodyPr/>
                    <a:lstStyle/>
                    <a:p>
                      <a:pPr algn="r" fontAlgn="b"/>
                      <a:r>
                        <a:rPr lang="hr-HR" sz="1600" u="none" strike="noStrike" dirty="0">
                          <a:effectLst/>
                        </a:rPr>
                        <a:t>17</a:t>
                      </a:r>
                      <a:endParaRPr lang="hr-HR" sz="1600" b="0" i="0" u="none" strike="noStrike" dirty="0">
                        <a:effectLst/>
                        <a:latin typeface="Arial"/>
                      </a:endParaRPr>
                    </a:p>
                  </a:txBody>
                  <a:tcPr marL="0" marR="0" marT="0" marB="0" anchor="b"/>
                </a:tc>
              </a:tr>
            </a:tbl>
          </a:graphicData>
        </a:graphic>
      </p:graphicFrame>
      <p:pic>
        <p:nvPicPr>
          <p:cNvPr id="24657" name="Picture 2" descr="http://epp.eurostat.ec.europa.eu/statistics_explained/images/2/28/Eurostat_logo_RGB_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448" y="6217034"/>
            <a:ext cx="11207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4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hr-HR" altLang="sr-Latn-RS" dirty="0" smtClean="0"/>
              <a:t>Strategija obrazovanja</a:t>
            </a:r>
          </a:p>
        </p:txBody>
      </p:sp>
      <p:sp>
        <p:nvSpPr>
          <p:cNvPr id="25603" name="Content Placeholder 2"/>
          <p:cNvSpPr>
            <a:spLocks noGrp="1"/>
          </p:cNvSpPr>
          <p:nvPr>
            <p:ph idx="1"/>
          </p:nvPr>
        </p:nvSpPr>
        <p:spPr>
          <a:xfrm>
            <a:off x="457200" y="1600200"/>
            <a:ext cx="4429125" cy="4525963"/>
          </a:xfrm>
        </p:spPr>
        <p:txBody>
          <a:bodyPr>
            <a:normAutofit fontScale="85000" lnSpcReduction="10000"/>
          </a:bodyPr>
          <a:lstStyle/>
          <a:p>
            <a:pPr marL="0" indent="0">
              <a:buNone/>
            </a:pPr>
            <a:r>
              <a:rPr lang="hr-HR" altLang="sr-Latn-RS" dirty="0" smtClean="0"/>
              <a:t>VISOKO OBRAZOVANJE</a:t>
            </a:r>
          </a:p>
          <a:p>
            <a:r>
              <a:rPr lang="hr-HR" altLang="sr-Latn-RS" dirty="0" smtClean="0"/>
              <a:t>„Proširenje kapaciteta dijela visokog obrazovanja u STEM području predstavlja razvojni prioritet…”</a:t>
            </a:r>
          </a:p>
          <a:p>
            <a:r>
              <a:rPr lang="pl-PL" altLang="sr-Latn-RS" dirty="0" smtClean="0"/>
              <a:t>„Potrebno je povećati atraktivnost i konkurentnost studija, posebno u područjima od važnosti za </a:t>
            </a:r>
            <a:r>
              <a:rPr lang="hr-HR" altLang="sr-Latn-RS" dirty="0" smtClean="0"/>
              <a:t>razvoj gospodarstva (STEM)”</a:t>
            </a:r>
          </a:p>
        </p:txBody>
      </p:sp>
      <p:pic>
        <p:nvPicPr>
          <p:cNvPr id="67586" name="Picture 2"/>
          <p:cNvPicPr>
            <a:picLocks noChangeAspect="1" noChangeArrowheads="1"/>
          </p:cNvPicPr>
          <p:nvPr/>
        </p:nvPicPr>
        <p:blipFill>
          <a:blip r:embed="rId2"/>
          <a:srcRect/>
          <a:stretch>
            <a:fillRect/>
          </a:stretch>
        </p:blipFill>
        <p:spPr bwMode="auto">
          <a:xfrm>
            <a:off x="4886325" y="1350963"/>
            <a:ext cx="4073525" cy="498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459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lgebra-Dizaj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aster Algebra 4-3.potx" id="{4C8C44FE-697A-476F-8D43-1482AF867525}" vid="{B4AFA401-D392-4A38-B754-56F087E972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AF8DF40C255CC4E80B3CE21AAA3650C" ma:contentTypeVersion="0" ma:contentTypeDescription="Stvaranje novog dokumenta." ma:contentTypeScope="" ma:versionID="33f95c4feace6d0cec66844b7a9a971a">
  <xsd:schema xmlns:xsd="http://www.w3.org/2001/XMLSchema" xmlns:xs="http://www.w3.org/2001/XMLSchema" xmlns:p="http://schemas.microsoft.com/office/2006/metadata/properties" targetNamespace="http://schemas.microsoft.com/office/2006/metadata/properties" ma:root="true" ma:fieldsID="8355e86d926e02d3e5918f1fd2f97e0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736880-027E-40C4-BC09-A791F6998833}">
  <ds:schemaRefs>
    <ds:schemaRef ds:uri="http://schemas.openxmlformats.org/package/2006/metadata/core-propertie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B9818D3-7623-4050-A0CE-B93AE82CB68D}">
  <ds:schemaRefs>
    <ds:schemaRef ds:uri="http://schemas.microsoft.com/sharepoint/v3/contenttype/forms"/>
  </ds:schemaRefs>
</ds:datastoreItem>
</file>

<file path=customXml/itemProps3.xml><?xml version="1.0" encoding="utf-8"?>
<ds:datastoreItem xmlns:ds="http://schemas.openxmlformats.org/officeDocument/2006/customXml" ds:itemID="{83ED0CE0-D705-4620-BD53-5B4A2E74E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 Algebra 4-3</Template>
  <TotalTime>2832</TotalTime>
  <Words>1522</Words>
  <Application>Microsoft Office PowerPoint</Application>
  <PresentationFormat>On-screen Show (4:3)</PresentationFormat>
  <Paragraphs>289</Paragraphs>
  <Slides>20</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Algebra-Dizajn</vt:lpstr>
      <vt:lpstr>Office Theme</vt:lpstr>
      <vt:lpstr>Microsoft Excel Chart</vt:lpstr>
      <vt:lpstr>Razvoj digitalnih radnih mjesta</vt:lpstr>
      <vt:lpstr>Informacijske tehnologije (IT)</vt:lpstr>
      <vt:lpstr>Objavljeni oglasi u IT-u od 2007. </vt:lpstr>
      <vt:lpstr>Prosječne plaće IT u Hrvatskoj</vt:lpstr>
      <vt:lpstr>Prosječne plaće IT u regiji</vt:lpstr>
      <vt:lpstr>Imate li potrebe zapošljavati nove IT kadrove?</vt:lpstr>
      <vt:lpstr>Koje profile planirate zapošljavati u 2013.</vt:lpstr>
      <vt:lpstr>Broj diplomiranih ICT stručnjaka godišnje</vt:lpstr>
      <vt:lpstr>Strategija obrazovanja</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project "eSkills for Jobs 2014"</dc:title>
  <dc:creator>Hrvoje Balen</dc:creator>
  <cp:lastModifiedBy>Ivana</cp:lastModifiedBy>
  <cp:revision>82</cp:revision>
  <cp:lastPrinted>2013-10-17T14:30:08Z</cp:lastPrinted>
  <dcterms:created xsi:type="dcterms:W3CDTF">2013-09-26T11:26:10Z</dcterms:created>
  <dcterms:modified xsi:type="dcterms:W3CDTF">2013-12-12T10:43:39Z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0x010100AAF8DF40C255CC4E80B3CE21AAA3650C</vt:lpwstr>
  </property>
  <property fmtid="{D5CDD505-2E9C-101B-9397-08002B2CF9AE}" pid="3" name="IsMyDocuments">
    <vt:bool>true</vt:bool>
  </property>
</Properties>
</file>